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47" r:id="rId2"/>
    <p:sldId id="433" r:id="rId3"/>
    <p:sldId id="458" r:id="rId4"/>
    <p:sldId id="430" r:id="rId5"/>
    <p:sldId id="452" r:id="rId6"/>
    <p:sldId id="460" r:id="rId7"/>
    <p:sldId id="461" r:id="rId8"/>
    <p:sldId id="454" r:id="rId9"/>
    <p:sldId id="456" r:id="rId10"/>
    <p:sldId id="455" r:id="rId11"/>
    <p:sldId id="466" r:id="rId12"/>
    <p:sldId id="465" r:id="rId13"/>
    <p:sldId id="462" r:id="rId14"/>
    <p:sldId id="372" r:id="rId15"/>
    <p:sldId id="435" r:id="rId16"/>
    <p:sldId id="395" r:id="rId17"/>
    <p:sldId id="468" r:id="rId18"/>
    <p:sldId id="469" r:id="rId19"/>
    <p:sldId id="470" r:id="rId20"/>
    <p:sldId id="443" r:id="rId21"/>
    <p:sldId id="464" r:id="rId22"/>
    <p:sldId id="471" r:id="rId23"/>
    <p:sldId id="472" r:id="rId24"/>
    <p:sldId id="370" r:id="rId25"/>
    <p:sldId id="408" r:id="rId26"/>
    <p:sldId id="409" r:id="rId27"/>
    <p:sldId id="405" r:id="rId28"/>
    <p:sldId id="406" r:id="rId29"/>
    <p:sldId id="410" r:id="rId30"/>
    <p:sldId id="467" r:id="rId31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/>
  <p:cmAuthor id="3" name="amc" initials="amc" lastIdx="8" clrIdx="2"/>
  <p:cmAuthor id="4" name="JOSEPH L. HELLERSTEIN" initials="JLH" lastIdx="8" clrIdx="3"/>
  <p:cmAuthor id="5" name="JOSEPH L. HELLERSTEIN" initials="JLH [3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13"/>
    <p:restoredTop sz="86407"/>
  </p:normalViewPr>
  <p:slideViewPr>
    <p:cSldViewPr snapToGrid="0" snapToObjects="1">
      <p:cViewPr varScale="1">
        <p:scale>
          <a:sx n="140" d="100"/>
          <a:sy n="140" d="100"/>
        </p:scale>
        <p:origin x="228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1/4/21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1/4/21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course is mostly computational.</a:t>
            </a:r>
          </a:p>
          <a:p>
            <a:r>
              <a:rPr lang="en-US" dirty="0"/>
              <a:t>However, some theory is helpful in terms of interpreting system behavior.</a:t>
            </a:r>
          </a:p>
          <a:p>
            <a:r>
              <a:rPr lang="en-US" dirty="0"/>
              <a:t>This theory comes from dynamical systems.</a:t>
            </a:r>
          </a:p>
          <a:p>
            <a:r>
              <a:rPr lang="en-US" dirty="0"/>
              <a:t>I expect that 90% of what I present is review. The key idea is to understand the kinds of behaviors you may encounter when you simulate reaction networks.</a:t>
            </a:r>
          </a:p>
          <a:p>
            <a:r>
              <a:rPr lang="en-US" dirty="0"/>
              <a:t>The focus is on deterministic models, but I provide a brief discussion of stochastic models so that you have awareness of what they are and when they are useful.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21539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  <a:p>
            <a:r>
              <a:rPr lang="en-US" dirty="0"/>
              <a:t>B arrows go to the left; A arrows go to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257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though there are 2 species, this is really a one dimensional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9063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it sufficient to consider just S1?</a:t>
            </a:r>
          </a:p>
          <a:p>
            <a:r>
              <a:rPr lang="en-US" dirty="0"/>
              <a:t>Why is this system 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3365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Can we be anywhere in the 1-d phase plane? No, only those points specified by the differential equation.</a:t>
            </a:r>
          </a:p>
          <a:p>
            <a:pPr marL="228600" indent="-228600">
              <a:buAutoNum type="arabicPeriod"/>
            </a:pPr>
            <a:r>
              <a:rPr lang="en-US" dirty="0"/>
              <a:t>What happens as we move from the fixed point in this example?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52765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dimension of this system?</a:t>
            </a:r>
          </a:p>
          <a:p>
            <a:r>
              <a:rPr lang="en-US" dirty="0"/>
              <a:t>Why is there an n-2 term in the equation for S_{n-1}?</a:t>
            </a:r>
          </a:p>
          <a:p>
            <a:r>
              <a:rPr lang="en-US" dirty="0"/>
              <a:t>Is the network still linear if the reactions are reversible?</a:t>
            </a:r>
          </a:p>
          <a:p>
            <a:r>
              <a:rPr lang="en-US" dirty="0"/>
              <a:t>Under what conditions can we, in general, expect that a network will be a linear system using mass action kinetics?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18425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system stable?</a:t>
            </a:r>
          </a:p>
          <a:p>
            <a:r>
              <a:rPr lang="en-US" dirty="0"/>
              <a:t>Boundary conditions mean that </a:t>
            </a:r>
            <a:r>
              <a:rPr lang="en-US" dirty="0" err="1"/>
              <a:t>linearizaiton</a:t>
            </a:r>
            <a:r>
              <a:rPr lang="en-US" dirty="0"/>
              <a:t> of nonlinear system won’t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32433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Why is this model nonlinear?</a:t>
            </a:r>
          </a:p>
          <a:p>
            <a:r>
              <a:rPr lang="en-US" dirty="0"/>
              <a:t>2. Almost all species in a reaction network contain a degradation term. Why biologically? What are the implications if they don’t?</a:t>
            </a:r>
          </a:p>
          <a:p>
            <a:r>
              <a:rPr lang="en-US" dirty="0"/>
              <a:t>Is this a linear system?</a:t>
            </a:r>
          </a:p>
          <a:p>
            <a:r>
              <a:rPr lang="en-US" dirty="0"/>
              <a:t>3. If </a:t>
            </a:r>
            <a:r>
              <a:rPr lang="en-US" dirty="0" err="1"/>
              <a:t>I_ext</a:t>
            </a:r>
            <a:r>
              <a:rPr lang="en-US" dirty="0"/>
              <a:t> is constant, what are the state variables?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63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Changing the external concentration of the inducer changes the fixed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53727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J1_k1 appears in only one reaction but it has a major impact of the presence of oscillations. Understanding this requires a dynamical systems analysis to see the type of fixed points and how they change with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866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43801" y="62484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88372" y="6264274"/>
            <a:ext cx="537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2020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65366" y="6324600"/>
            <a:ext cx="51183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6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11" Type="http://schemas.openxmlformats.org/officeDocument/2006/relationships/image" Target="../media/image62.png"/><Relationship Id="rId5" Type="http://schemas.openxmlformats.org/officeDocument/2006/relationships/image" Target="../media/image90.png"/><Relationship Id="rId10" Type="http://schemas.openxmlformats.org/officeDocument/2006/relationships/image" Target="../media/image61.png"/><Relationship Id="rId4" Type="http://schemas.openxmlformats.org/officeDocument/2006/relationships/image" Target="../media/image8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98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66.png"/><Relationship Id="rId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11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9.jpeg"/><Relationship Id="rId10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2: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Reaction Networks as </a:t>
            </a:r>
            <a:br>
              <a:rPr lang="en-US" altLang="en-US" sz="3200" b="1" u="sng" dirty="0">
                <a:ea typeface="ＭＳ Ｐゴシック" panose="020B0600070205080204" pitchFamily="34" charset="-128"/>
              </a:rPr>
            </a:br>
            <a:r>
              <a:rPr lang="en-US" altLang="en-US" sz="3200" b="1" u="sng" dirty="0">
                <a:ea typeface="ＭＳ Ｐゴシック" panose="020B0600070205080204" pitchFamily="34" charset="-128"/>
              </a:rPr>
              <a:t>Dynamical Systems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08FD0-BA6A-CD4C-A95C-29EF6BC5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Differential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D6709-E622-B849-85B5-A45FE7ABEA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01C86-5149-F04D-B00C-4DB9B63CD1B3}"/>
                  </a:ext>
                </a:extLst>
              </p:cNvPr>
              <p:cNvSpPr txBox="1"/>
              <p:nvPr/>
            </p:nvSpPr>
            <p:spPr>
              <a:xfrm>
                <a:off x="802257" y="1203385"/>
                <a:ext cx="3508589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01C86-5149-F04D-B00C-4DB9B63CD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57" y="1203385"/>
                <a:ext cx="3508589" cy="347403"/>
              </a:xfrm>
              <a:prstGeom prst="rect">
                <a:avLst/>
              </a:prstGeom>
              <a:blipFill>
                <a:blip r:embed="rId2"/>
                <a:stretch>
                  <a:fillRect l="-722" r="-18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134F1-899B-004A-B222-8F5B2F3A89C4}"/>
                  </a:ext>
                </a:extLst>
              </p:cNvPr>
              <p:cNvSpPr txBox="1"/>
              <p:nvPr/>
            </p:nvSpPr>
            <p:spPr>
              <a:xfrm>
                <a:off x="5116224" y="1170796"/>
                <a:ext cx="842475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134F1-899B-004A-B222-8F5B2F3A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224" y="1170796"/>
                <a:ext cx="842475" cy="584327"/>
              </a:xfrm>
              <a:prstGeom prst="rect">
                <a:avLst/>
              </a:prstGeom>
              <a:blipFill>
                <a:blip r:embed="rId3"/>
                <a:stretch>
                  <a:fillRect l="-2985" t="-2128" r="-5970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B93C5-254B-FC4A-9A75-D12C16C2B2E7}"/>
                  </a:ext>
                </a:extLst>
              </p:cNvPr>
              <p:cNvSpPr txBox="1"/>
              <p:nvPr/>
            </p:nvSpPr>
            <p:spPr>
              <a:xfrm>
                <a:off x="802257" y="1821613"/>
                <a:ext cx="4592219" cy="481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matrix of constants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B93C5-254B-FC4A-9A75-D12C16C2B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57" y="1821613"/>
                <a:ext cx="4592219" cy="481094"/>
              </a:xfrm>
              <a:prstGeom prst="rect">
                <a:avLst/>
              </a:prstGeom>
              <a:blipFill>
                <a:blip r:embed="rId4"/>
                <a:stretch>
                  <a:fillRect l="-2210" t="-5128" r="-2486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961856D-21D4-7448-9DE0-D3D9C3C0A6B8}"/>
              </a:ext>
            </a:extLst>
          </p:cNvPr>
          <p:cNvGrpSpPr/>
          <p:nvPr/>
        </p:nvGrpSpPr>
        <p:grpSpPr>
          <a:xfrm>
            <a:off x="783469" y="3814619"/>
            <a:ext cx="1699404" cy="670490"/>
            <a:chOff x="783469" y="3814619"/>
            <a:chExt cx="1699404" cy="670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8CA69BC4-A514-ED44-B538-FC80F36E676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83469" y="3889884"/>
                  <a:ext cx="1699404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8CA69BC4-A514-ED44-B538-FC80F36E67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469" y="3889884"/>
                  <a:ext cx="1699404" cy="5952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BC9F2D5-330B-2940-AEED-C88E40BF7957}"/>
                    </a:ext>
                  </a:extLst>
                </p:cNvPr>
                <p:cNvSpPr txBox="1"/>
                <p:nvPr/>
              </p:nvSpPr>
              <p:spPr>
                <a:xfrm>
                  <a:off x="1517195" y="3814619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BC9F2D5-330B-2940-AEED-C88E40BF79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7195" y="3814619"/>
                  <a:ext cx="12091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3636" r="-100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2BF562-0E17-C546-B1A3-06454D34127C}"/>
              </a:ext>
            </a:extLst>
          </p:cNvPr>
          <p:cNvGrpSpPr/>
          <p:nvPr/>
        </p:nvGrpSpPr>
        <p:grpSpPr>
          <a:xfrm>
            <a:off x="3183108" y="3727395"/>
            <a:ext cx="2332013" cy="699221"/>
            <a:chOff x="1187568" y="3205661"/>
            <a:chExt cx="2332013" cy="699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400F5E5-C55E-0B49-ABEF-D44596822DE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400F5E5-C55E-0B49-ABEF-D44596822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A4F381-2163-824E-A356-46876512D934}"/>
                    </a:ext>
                  </a:extLst>
                </p:cNvPr>
                <p:cNvSpPr txBox="1"/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A4F381-2163-824E-A356-46876512D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63636" r="-272727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9A1B3C-6E4D-C342-823D-328EE67CA8AA}"/>
              </a:ext>
            </a:extLst>
          </p:cNvPr>
          <p:cNvGrpSpPr/>
          <p:nvPr/>
        </p:nvGrpSpPr>
        <p:grpSpPr>
          <a:xfrm rot="16200000">
            <a:off x="2817646" y="3943656"/>
            <a:ext cx="91440" cy="396240"/>
            <a:chOff x="1840450" y="3030721"/>
            <a:chExt cx="91440" cy="3962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35CF56-9260-1740-87D3-855290AD39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866C173-F7AA-4140-A480-B84A9CB5C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011F7B-42C2-A645-A5E9-F9BD5D58BD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B26F060-B745-5A4C-ACB9-B2761F7E5DB0}"/>
              </a:ext>
            </a:extLst>
          </p:cNvPr>
          <p:cNvSpPr txBox="1"/>
          <p:nvPr/>
        </p:nvSpPr>
        <p:spPr>
          <a:xfrm>
            <a:off x="802257" y="3221542"/>
            <a:ext cx="5997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Example of formulating a linear system.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2AB275-8A6B-BF45-8314-63E22CFC4A42}"/>
                  </a:ext>
                </a:extLst>
              </p:cNvPr>
              <p:cNvSpPr txBox="1"/>
              <p:nvPr/>
            </p:nvSpPr>
            <p:spPr>
              <a:xfrm>
                <a:off x="749720" y="4872227"/>
                <a:ext cx="3478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concentration of species </a:t>
                </a:r>
                <a:r>
                  <a:rPr lang="en-US" i="1" dirty="0" err="1"/>
                  <a:t>i</a:t>
                </a:r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2AB275-8A6B-BF45-8314-63E22CFC4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20" y="4872227"/>
                <a:ext cx="3478773" cy="276999"/>
              </a:xfrm>
              <a:prstGeom prst="rect">
                <a:avLst/>
              </a:prstGeom>
              <a:blipFill>
                <a:blip r:embed="rId9"/>
                <a:stretch>
                  <a:fillRect l="-1818" t="-26087" r="-290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4277A1C3-F327-B142-B976-C519BB6B13E8}"/>
              </a:ext>
            </a:extLst>
          </p:cNvPr>
          <p:cNvGrpSpPr/>
          <p:nvPr/>
        </p:nvGrpSpPr>
        <p:grpSpPr>
          <a:xfrm>
            <a:off x="4855451" y="4784083"/>
            <a:ext cx="3831349" cy="1254746"/>
            <a:chOff x="1517195" y="5182579"/>
            <a:chExt cx="3831349" cy="125474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02597EF-D185-3F44-AE37-2A898811CA3B}"/>
                </a:ext>
              </a:extLst>
            </p:cNvPr>
            <p:cNvGrpSpPr/>
            <p:nvPr/>
          </p:nvGrpSpPr>
          <p:grpSpPr>
            <a:xfrm>
              <a:off x="1517195" y="5186231"/>
              <a:ext cx="3831349" cy="1209407"/>
              <a:chOff x="3336883" y="4724606"/>
              <a:chExt cx="3831349" cy="120940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37744AE-72DA-664F-A56B-71B05ACC30D5}"/>
                      </a:ext>
                    </a:extLst>
                  </p:cNvPr>
                  <p:cNvSpPr txBox="1"/>
                  <p:nvPr/>
                </p:nvSpPr>
                <p:spPr>
                  <a:xfrm>
                    <a:off x="3336883" y="5121108"/>
                    <a:ext cx="3360343" cy="803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37744AE-72DA-664F-A56B-71B05ACC30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6883" y="5121108"/>
                    <a:ext cx="3360343" cy="80323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6250" b="-156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4B32470-8277-F54E-8D8D-6DB7EB37DDBC}"/>
                  </a:ext>
                </a:extLst>
              </p:cNvPr>
              <p:cNvGrpSpPr/>
              <p:nvPr/>
            </p:nvGrpSpPr>
            <p:grpSpPr>
              <a:xfrm rot="5400000">
                <a:off x="5284472" y="5069577"/>
                <a:ext cx="91440" cy="396240"/>
                <a:chOff x="1840450" y="3030721"/>
                <a:chExt cx="91440" cy="396240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CC842A6-CA54-1E45-86FF-C38FA90BED3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40450" y="3030721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dist="23000" sx="1000" sy="1000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61BFD918-9BD8-7A47-B541-C5ECFF2FB0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40450" y="3183121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dist="23000" sx="1000" sy="1000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4E7390D-FB80-B943-ADCF-5C46230043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40450" y="3335521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dist="23000" sx="1000" sy="1000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B4001E-CD88-864B-89EE-EB3A3B98701C}"/>
                  </a:ext>
                </a:extLst>
              </p:cNvPr>
              <p:cNvSpPr txBox="1"/>
              <p:nvPr/>
            </p:nvSpPr>
            <p:spPr>
              <a:xfrm>
                <a:off x="4018894" y="4727476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394EEF-FC73-5747-84EA-4C3D149E3CA3}"/>
                  </a:ext>
                </a:extLst>
              </p:cNvPr>
              <p:cNvSpPr txBox="1"/>
              <p:nvPr/>
            </p:nvSpPr>
            <p:spPr>
              <a:xfrm>
                <a:off x="4671624" y="4724606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80E72F5-9627-8A4E-954D-D15AD476707A}"/>
                  </a:ext>
                </a:extLst>
              </p:cNvPr>
              <p:cNvSpPr txBox="1"/>
              <p:nvPr/>
            </p:nvSpPr>
            <p:spPr>
              <a:xfrm>
                <a:off x="5678037" y="4738985"/>
                <a:ext cx="4427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n</a:t>
                </a:r>
                <a:r>
                  <a:rPr lang="en-US" sz="1400" dirty="0"/>
                  <a:t>-1</a:t>
                </a:r>
                <a:endParaRPr lang="en-US" sz="1400" i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B06F03-A4C1-F44A-B309-BCC2AF5C5B2D}"/>
                  </a:ext>
                </a:extLst>
              </p:cNvPr>
              <p:cNvSpPr txBox="1"/>
              <p:nvPr/>
            </p:nvSpPr>
            <p:spPr>
              <a:xfrm>
                <a:off x="6230120" y="4738985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n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4A8ED-3F82-5849-906B-D9C930DCFC1E}"/>
                  </a:ext>
                </a:extLst>
              </p:cNvPr>
              <p:cNvSpPr txBox="1"/>
              <p:nvPr/>
            </p:nvSpPr>
            <p:spPr>
              <a:xfrm>
                <a:off x="6711354" y="5040825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A1F89A3-B75E-F24A-AEA6-1537AE176F57}"/>
                  </a:ext>
                </a:extLst>
              </p:cNvPr>
              <p:cNvSpPr txBox="1"/>
              <p:nvPr/>
            </p:nvSpPr>
            <p:spPr>
              <a:xfrm>
                <a:off x="6725482" y="5258302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A628DEA-A99E-DA47-8CF3-42B5E9E256E2}"/>
                  </a:ext>
                </a:extLst>
              </p:cNvPr>
              <p:cNvSpPr txBox="1"/>
              <p:nvPr/>
            </p:nvSpPr>
            <p:spPr>
              <a:xfrm>
                <a:off x="6725482" y="5626236"/>
                <a:ext cx="4427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n</a:t>
                </a:r>
                <a:r>
                  <a:rPr lang="en-US" sz="1400" dirty="0"/>
                  <a:t>-1</a:t>
                </a:r>
                <a:endParaRPr lang="en-US" sz="1400" i="1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A28F0FE-1829-EB4A-B2C4-26F1D2B017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53380" y="552272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B4BE2C3-77EA-C34C-A116-DA48EC82E7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53380" y="558454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3CB6A37-C53D-CA48-8F02-575A5A0E26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53380" y="564637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6481321-DA85-2948-BB1F-FAB9E9DC308D}"/>
                    </a:ext>
                  </a:extLst>
                </p:cNvPr>
                <p:cNvSpPr txBox="1"/>
                <p:nvPr/>
              </p:nvSpPr>
              <p:spPr>
                <a:xfrm>
                  <a:off x="1944705" y="5182579"/>
                  <a:ext cx="145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/>
                    <a:t>: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6481321-DA85-2948-BB1F-FAB9E9DC30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705" y="5182579"/>
                  <a:ext cx="14516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58333" t="-21739" r="-91667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49F8FCC-043B-7246-81C5-B33F1754781F}"/>
                </a:ext>
              </a:extLst>
            </p:cNvPr>
            <p:cNvSpPr/>
            <p:nvPr/>
          </p:nvSpPr>
          <p:spPr>
            <a:xfrm>
              <a:off x="1944705" y="5200610"/>
              <a:ext cx="2749779" cy="301840"/>
            </a:xfrm>
            <a:prstGeom prst="rect">
              <a:avLst/>
            </a:prstGeom>
            <a:noFill/>
            <a:ln w="9525">
              <a:prstDash val="sysDash"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8CC5C5-AA32-D04B-8B78-96F63B01FC8B}"/>
                </a:ext>
              </a:extLst>
            </p:cNvPr>
            <p:cNvSpPr/>
            <p:nvPr/>
          </p:nvSpPr>
          <p:spPr>
            <a:xfrm>
              <a:off x="4904249" y="5510744"/>
              <a:ext cx="413220" cy="926581"/>
            </a:xfrm>
            <a:prstGeom prst="rect">
              <a:avLst/>
            </a:prstGeom>
            <a:noFill/>
            <a:ln w="9525">
              <a:prstDash val="sysDash"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84D03D3-6142-0143-BBD0-9EB8DD1D50B8}"/>
              </a:ext>
            </a:extLst>
          </p:cNvPr>
          <p:cNvSpPr txBox="1"/>
          <p:nvPr/>
        </p:nvSpPr>
        <p:spPr>
          <a:xfrm>
            <a:off x="647791" y="2403576"/>
            <a:ext cx="7625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solution is a linear combination of the eigenvectors of </a:t>
            </a:r>
            <a:r>
              <a:rPr lang="en-US" i="1" dirty="0"/>
              <a:t>A</a:t>
            </a:r>
            <a:r>
              <a:rPr lang="en-US" dirty="0"/>
              <a:t> times </a:t>
            </a:r>
            <a:r>
              <a:rPr lang="en-US" i="1" dirty="0"/>
              <a:t>e</a:t>
            </a:r>
            <a:r>
              <a:rPr lang="en-US" dirty="0"/>
              <a:t> to its eigenvalue. </a:t>
            </a:r>
          </a:p>
        </p:txBody>
      </p:sp>
    </p:spTree>
    <p:extLst>
      <p:ext uri="{BB962C8B-B14F-4D97-AF65-F5344CB8AC3E}">
        <p14:creationId xmlns:p14="http://schemas.microsoft.com/office/powerpoint/2010/main" val="426568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B27E-A017-F240-BD5C-B7C707A4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Linear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E9BA33C-9AE6-8343-BFF3-495DB5875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79962"/>
                <a:ext cx="8229600" cy="23636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1" dirty="0"/>
                  <a:t>Key insights</a:t>
                </a:r>
              </a:p>
              <a:p>
                <a:r>
                  <a:rPr lang="en-US" sz="2000" dirty="0"/>
                  <a:t>The system is unstable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The system has periodicity if Re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E9BA33C-9AE6-8343-BFF3-495DB5875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79962"/>
                <a:ext cx="8229600" cy="2363638"/>
              </a:xfrm>
              <a:blipFill>
                <a:blip r:embed="rId2"/>
                <a:stretch>
                  <a:fillRect l="-772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59A87B-33ED-6848-9819-03EB9C2F4F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C79006-11E5-5C42-9989-595A7A444718}"/>
                  </a:ext>
                </a:extLst>
              </p:cNvPr>
              <p:cNvSpPr txBox="1"/>
              <p:nvPr/>
            </p:nvSpPr>
            <p:spPr>
              <a:xfrm>
                <a:off x="914400" y="1186132"/>
                <a:ext cx="4212372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×1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C79006-11E5-5C42-9989-595A7A444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186132"/>
                <a:ext cx="4212372" cy="322268"/>
              </a:xfrm>
              <a:prstGeom prst="rect">
                <a:avLst/>
              </a:prstGeom>
              <a:blipFill>
                <a:blip r:embed="rId3"/>
                <a:stretch>
                  <a:fillRect l="-3614" t="-15385" r="-210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37E8C-E4A5-FA47-8575-3E33298FEC8A}"/>
                  </a:ext>
                </a:extLst>
              </p:cNvPr>
              <p:cNvSpPr txBox="1"/>
              <p:nvPr/>
            </p:nvSpPr>
            <p:spPr>
              <a:xfrm>
                <a:off x="859766" y="1580072"/>
                <a:ext cx="13105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So,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37E8C-E4A5-FA47-8575-3E33298FE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66" y="1580072"/>
                <a:ext cx="1310552" cy="307777"/>
              </a:xfrm>
              <a:prstGeom prst="rect">
                <a:avLst/>
              </a:prstGeom>
              <a:blipFill>
                <a:blip r:embed="rId4"/>
                <a:stretch>
                  <a:fillRect l="-11538" t="-24000" r="-5769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373812-920B-9D4A-8F91-1DBB3636A1E8}"/>
                  </a:ext>
                </a:extLst>
              </p:cNvPr>
              <p:cNvSpPr txBox="1"/>
              <p:nvPr/>
            </p:nvSpPr>
            <p:spPr>
              <a:xfrm>
                <a:off x="1339971" y="1902340"/>
                <a:ext cx="1755929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𝐴𝑣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373812-920B-9D4A-8F91-1DBB3636A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971" y="1902340"/>
                <a:ext cx="1755929" cy="322268"/>
              </a:xfrm>
              <a:prstGeom prst="rect">
                <a:avLst/>
              </a:prstGeom>
              <a:blipFill>
                <a:blip r:embed="rId5"/>
                <a:stretch>
                  <a:fillRect l="-2878" r="-5036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5C0C52-6A14-F447-8BD4-52DAA16170E7}"/>
                  </a:ext>
                </a:extLst>
              </p:cNvPr>
              <p:cNvSpPr txBox="1"/>
              <p:nvPr/>
            </p:nvSpPr>
            <p:spPr>
              <a:xfrm>
                <a:off x="1328471" y="2253146"/>
                <a:ext cx="9942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5C0C52-6A14-F447-8BD4-52DAA1617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471" y="2253146"/>
                <a:ext cx="994247" cy="307777"/>
              </a:xfrm>
              <a:prstGeom prst="rect">
                <a:avLst/>
              </a:prstGeom>
              <a:blipFill>
                <a:blip r:embed="rId6"/>
                <a:stretch>
                  <a:fillRect l="-5063" r="-379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7F5BC-8F42-434C-B3CA-527E2E6CD243}"/>
                  </a:ext>
                </a:extLst>
              </p:cNvPr>
              <p:cNvSpPr txBox="1"/>
              <p:nvPr/>
            </p:nvSpPr>
            <p:spPr>
              <a:xfrm>
                <a:off x="914400" y="2682815"/>
                <a:ext cx="5407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eigenvalue, eigenvector pairs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7F5BC-8F42-434C-B3CA-527E2E6CD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682815"/>
                <a:ext cx="5407378" cy="369332"/>
              </a:xfrm>
              <a:prstGeom prst="rect">
                <a:avLst/>
              </a:prstGeom>
              <a:blipFill>
                <a:blip r:embed="rId7"/>
                <a:stretch>
                  <a:fillRect l="-93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38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0C3131-697F-0E46-8D10-219820AA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Points for 2d 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97AA8-6AC7-DD43-89D6-596F56E0E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AE661EB-5CD7-724A-BC17-8EAC09B39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4786"/>
                <a:ext cx="8229600" cy="1647646"/>
              </a:xfrm>
            </p:spPr>
            <p:txBody>
              <a:bodyPr/>
              <a:lstStyle/>
              <a:p>
                <a:r>
                  <a:rPr lang="en-US" sz="2400" dirty="0"/>
                  <a:t>Linear systems can have several types of fixed points depending on the eigenvalues of </a:t>
                </a:r>
                <a:r>
                  <a:rPr lang="en-US" sz="2400" i="1" dirty="0"/>
                  <a:t>A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For 2 dimensional systems, fixed points are determined by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400" dirty="0"/>
                  <a:t>For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AE661EB-5CD7-724A-BC17-8EAC09B39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4786"/>
                <a:ext cx="8229600" cy="1647646"/>
              </a:xfrm>
              <a:blipFill>
                <a:blip r:embed="rId3"/>
                <a:stretch>
                  <a:fillRect l="-1080" t="-3053" b="-96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C3CDE5E-8AD1-EF49-A762-67DD808501A2}"/>
              </a:ext>
            </a:extLst>
          </p:cNvPr>
          <p:cNvGrpSpPr/>
          <p:nvPr/>
        </p:nvGrpSpPr>
        <p:grpSpPr>
          <a:xfrm>
            <a:off x="4410495" y="2417397"/>
            <a:ext cx="4248614" cy="3851372"/>
            <a:chOff x="4410495" y="2417397"/>
            <a:chExt cx="4248614" cy="385137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A68FC1B-AF8A-8849-8BCD-0314109A82DB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6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81932FCC-8843-744D-899E-4858F3F1C5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87964C-3047-C94A-B981-98B241E3244D}"/>
                  </a:ext>
                </a:extLst>
              </p:cNvPr>
              <p:cNvSpPr txBox="1"/>
              <p:nvPr/>
            </p:nvSpPr>
            <p:spPr>
              <a:xfrm>
                <a:off x="5037827" y="2417397"/>
                <a:ext cx="39408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2D2917-FD04-7F41-96FF-0442C823ADD9}"/>
                    </a:ext>
                  </a:extLst>
                </p:cNvPr>
                <p:cNvSpPr txBox="1"/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2D2917-FD04-7F41-96FF-0442C823A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471" t="-4545" r="-5882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B642E2-D81B-0341-BA4E-E9EC4A9382FB}"/>
                    </a:ext>
                  </a:extLst>
                </p:cNvPr>
                <p:cNvSpPr txBox="1"/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B642E2-D81B-0341-BA4E-E9EC4A938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0690" t="-26087" r="-15517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540D419-0B08-EC4B-9121-D5F3FA93CEBF}"/>
                    </a:ext>
                  </a:extLst>
                </p:cNvPr>
                <p:cNvSpPr txBox="1"/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540D419-0B08-EC4B-9121-D5F3FA93CE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556" t="-4348" r="-11111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9006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2DA6-9804-3743-8C3E-63A2108C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D7145C-0577-0E40-97BD-DDB1A3B0AC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Where do nonlinear models arise in biochemical systems?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With mass action kinetics, reaction rate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3"/>
                <a:r>
                  <a:rPr lang="en-US" b="0" dirty="0"/>
                  <a:t>Kinetics law: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𝑘𝐴𝐵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Enzyme kinetics</a:t>
                </a:r>
              </a:p>
              <a:p>
                <a:pPr lvl="1"/>
                <a:r>
                  <a:rPr lang="en-US" dirty="0"/>
                  <a:t>Positive feedback</a:t>
                </a:r>
              </a:p>
              <a:p>
                <a:pPr lvl="1"/>
                <a:r>
                  <a:rPr lang="en-US" dirty="0"/>
                  <a:t>And much, much 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D7145C-0577-0E40-97BD-DDB1A3B0AC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30634-FC2A-384F-9E54-2DDBFB0409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25431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50034"/>
          </a:xfrm>
        </p:spPr>
        <p:txBody>
          <a:bodyPr/>
          <a:lstStyle/>
          <a:p>
            <a:r>
              <a:rPr lang="en-US" dirty="0"/>
              <a:t>Example of Nonlinear Kinetics</a:t>
            </a:r>
            <a:br>
              <a:rPr lang="en-US" dirty="0"/>
            </a:br>
            <a:r>
              <a:rPr lang="en-US" i="1" dirty="0"/>
              <a:t>Yeast adaptation to glucose scarcity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97" y="1531617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54135"/>
              </p:ext>
            </p:extLst>
          </p:nvPr>
        </p:nvGraphicFramePr>
        <p:xfrm>
          <a:off x="914400" y="34405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4404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655418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8337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6EC3CE-2317-CB49-8D60-113002F17A7F}"/>
                  </a:ext>
                </a:extLst>
              </p:cNvPr>
              <p:cNvSpPr txBox="1"/>
              <p:nvPr/>
            </p:nvSpPr>
            <p:spPr>
              <a:xfrm>
                <a:off x="1241724" y="5402474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6EC3CE-2317-CB49-8D60-113002F17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724" y="5402474"/>
                <a:ext cx="4006353" cy="701218"/>
              </a:xfrm>
              <a:prstGeom prst="rect">
                <a:avLst/>
              </a:prstGeom>
              <a:blipFill>
                <a:blip r:embed="rId4"/>
                <a:stretch>
                  <a:fillRect l="-1262" t="-357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58D2F2-18E3-CD40-BDB2-5E0D856B8D0B}"/>
                  </a:ext>
                </a:extLst>
              </p:cNvPr>
              <p:cNvSpPr txBox="1"/>
              <p:nvPr/>
            </p:nvSpPr>
            <p:spPr>
              <a:xfrm>
                <a:off x="6001335" y="5439003"/>
                <a:ext cx="217033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58D2F2-18E3-CD40-BDB2-5E0D856B8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335" y="5439003"/>
                <a:ext cx="2170338" cy="701218"/>
              </a:xfrm>
              <a:prstGeom prst="rect">
                <a:avLst/>
              </a:prstGeom>
              <a:blipFill>
                <a:blip r:embed="rId5"/>
                <a:stretch>
                  <a:fillRect l="-2326" t="-3571" r="-232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14DDB6B-F89B-814A-B0B7-1F46443F9B53}"/>
              </a:ext>
            </a:extLst>
          </p:cNvPr>
          <p:cNvSpPr txBox="1"/>
          <p:nvPr/>
        </p:nvSpPr>
        <p:spPr>
          <a:xfrm>
            <a:off x="793631" y="3449363"/>
            <a:ext cx="6745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Qualitative dynamics</a:t>
            </a:r>
          </a:p>
          <a:p>
            <a:pPr marL="342900" indent="-342900">
              <a:buAutoNum type="arabicPeriod"/>
            </a:pP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baseline="-25000" dirty="0"/>
              <a:t> </a:t>
            </a:r>
            <a:r>
              <a:rPr lang="en-US" dirty="0"/>
              <a:t>increases with both </a:t>
            </a:r>
            <a:r>
              <a:rPr lang="en-US" i="1" dirty="0"/>
              <a:t>P</a:t>
            </a:r>
            <a:r>
              <a:rPr lang="en-US" dirty="0"/>
              <a:t> and </a:t>
            </a:r>
            <a:r>
              <a:rPr lang="en-US" i="1" dirty="0" err="1"/>
              <a:t>I</a:t>
            </a:r>
            <a:r>
              <a:rPr lang="en-US" baseline="-25000" dirty="0" err="1"/>
              <a:t>ext</a:t>
            </a:r>
            <a:r>
              <a:rPr lang="en-US" dirty="0"/>
              <a:t> and decreases in proportion to their concentrations.</a:t>
            </a:r>
          </a:p>
          <a:p>
            <a:pPr marL="342900" indent="-342900">
              <a:buAutoNum type="arabicPeriod"/>
            </a:pPr>
            <a:r>
              <a:rPr lang="en-US" i="1" dirty="0"/>
              <a:t>P</a:t>
            </a:r>
            <a:r>
              <a:rPr lang="en-US" dirty="0"/>
              <a:t> increases proportion to </a:t>
            </a: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dirty="0"/>
              <a:t> and decreases in proportion to </a:t>
            </a:r>
            <a:r>
              <a:rPr lang="en-US" i="1" dirty="0"/>
              <a:t>P</a:t>
            </a:r>
            <a:r>
              <a:rPr lang="en-US" dirty="0"/>
              <a:t>’s concentration.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0D63F9-E7DE-CF43-BFAC-46847305DB2A}"/>
              </a:ext>
            </a:extLst>
          </p:cNvPr>
          <p:cNvSpPr/>
          <p:nvPr/>
        </p:nvSpPr>
        <p:spPr>
          <a:xfrm>
            <a:off x="818015" y="5012756"/>
            <a:ext cx="3009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Assuming </a:t>
            </a:r>
            <a:r>
              <a:rPr lang="en-US" b="1" dirty="0" err="1"/>
              <a:t>I</a:t>
            </a:r>
            <a:r>
              <a:rPr lang="en-US" b="1" baseline="-25000" dirty="0" err="1"/>
              <a:t>ext</a:t>
            </a:r>
            <a:r>
              <a:rPr lang="en-US" b="1" dirty="0"/>
              <a:t> is constant:</a:t>
            </a:r>
          </a:p>
        </p:txBody>
      </p:sp>
    </p:spTree>
    <p:extLst>
      <p:ext uri="{BB962C8B-B14F-4D97-AF65-F5344CB8AC3E}">
        <p14:creationId xmlns:p14="http://schemas.microsoft.com/office/powerpoint/2010/main" val="384581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7" grpId="0"/>
      <p:bldP spid="18" grpId="0"/>
      <p:bldP spid="16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3838-369E-EA45-8A7E-9AC4BBAE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Points in lac operon Model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0988A-5D29-EB4D-8C57-92B11CAD9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/>
              <p:nvPr/>
            </p:nvSpPr>
            <p:spPr>
              <a:xfrm>
                <a:off x="774192" y="1444574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1444574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94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/>
              <p:nvPr/>
            </p:nvSpPr>
            <p:spPr>
              <a:xfrm>
                <a:off x="5415834" y="1444574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1444574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2299" t="-1786" r="-114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/>
              <p:nvPr/>
            </p:nvSpPr>
            <p:spPr>
              <a:xfrm>
                <a:off x="774192" y="4040826"/>
                <a:ext cx="2090572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4040826"/>
                <a:ext cx="2090572" cy="701410"/>
              </a:xfrm>
              <a:prstGeom prst="rect">
                <a:avLst/>
              </a:prstGeom>
              <a:blipFill>
                <a:blip r:embed="rId5"/>
                <a:stretch>
                  <a:fillRect l="-2410" t="-3571" r="-241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E3AC385-1DD3-7845-85A8-92BB0A4577C7}"/>
              </a:ext>
            </a:extLst>
          </p:cNvPr>
          <p:cNvSpPr txBox="1"/>
          <p:nvPr/>
        </p:nvSpPr>
        <p:spPr>
          <a:xfrm>
            <a:off x="597551" y="919894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/>
              <p:nvPr/>
            </p:nvSpPr>
            <p:spPr>
              <a:xfrm>
                <a:off x="774192" y="3059668"/>
                <a:ext cx="36335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3059668"/>
                <a:ext cx="3633559" cy="369332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/>
              <p:nvPr/>
            </p:nvSpPr>
            <p:spPr>
              <a:xfrm>
                <a:off x="5415834" y="3124200"/>
                <a:ext cx="1989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3124200"/>
                <a:ext cx="1989712" cy="369332"/>
              </a:xfrm>
              <a:prstGeom prst="rect">
                <a:avLst/>
              </a:prstGeom>
              <a:blipFill>
                <a:blip r:embed="rId7"/>
                <a:stretch>
                  <a:fillRect l="-1899" r="-12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A88FD9-5F3F-E64D-800E-651AA448D726}"/>
              </a:ext>
            </a:extLst>
          </p:cNvPr>
          <p:cNvSpPr txBox="1"/>
          <p:nvPr/>
        </p:nvSpPr>
        <p:spPr>
          <a:xfrm>
            <a:off x="597551" y="3784260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Solving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166AC-4C5F-B34F-86FE-7B544A7406F3}"/>
                  </a:ext>
                </a:extLst>
              </p:cNvPr>
              <p:cNvSpPr txBox="1"/>
              <p:nvPr/>
            </p:nvSpPr>
            <p:spPr>
              <a:xfrm>
                <a:off x="5415834" y="4128574"/>
                <a:ext cx="190847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166AC-4C5F-B34F-86FE-7B544A740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4128574"/>
                <a:ext cx="1908471" cy="584391"/>
              </a:xfrm>
              <a:prstGeom prst="rect">
                <a:avLst/>
              </a:prstGeom>
              <a:blipFill>
                <a:blip r:embed="rId8"/>
                <a:stretch>
                  <a:fillRect l="-1987" r="-198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85BD92-EBE3-4541-8C83-9D561403791A}"/>
                  </a:ext>
                </a:extLst>
              </p:cNvPr>
              <p:cNvSpPr txBox="1"/>
              <p:nvPr/>
            </p:nvSpPr>
            <p:spPr>
              <a:xfrm>
                <a:off x="597551" y="5098030"/>
                <a:ext cx="3539110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1" dirty="0"/>
                  <a:t>Example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85BD92-EBE3-4541-8C83-9D5614037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1" y="5098030"/>
                <a:ext cx="3539110" cy="923330"/>
              </a:xfrm>
              <a:prstGeom prst="rect">
                <a:avLst/>
              </a:prstGeom>
              <a:blipFill>
                <a:blip r:embed="rId9"/>
                <a:stretch>
                  <a:fillRect l="-4301"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851E28C4-8165-464F-86C7-5F927744D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595098"/>
                  </p:ext>
                </p:extLst>
              </p:nvPr>
            </p:nvGraphicFramePr>
            <p:xfrm>
              <a:off x="4486013" y="5058738"/>
              <a:ext cx="368808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9360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851E28C4-8165-464F-86C7-5F927744D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595098"/>
                  </p:ext>
                </p:extLst>
              </p:nvPr>
            </p:nvGraphicFramePr>
            <p:xfrm>
              <a:off x="4486013" y="5058738"/>
              <a:ext cx="368808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9360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31" t="-3448" r="-203093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1031" t="-3448" r="-103093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1031" t="-3448" r="-3093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4C5D949-B27F-BF4B-AB2A-FB5CFF64A1A5}"/>
              </a:ext>
            </a:extLst>
          </p:cNvPr>
          <p:cNvSpPr txBox="1"/>
          <p:nvPr/>
        </p:nvSpPr>
        <p:spPr>
          <a:xfrm>
            <a:off x="597551" y="2634363"/>
            <a:ext cx="2518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Set derivatives to 0</a:t>
            </a:r>
          </a:p>
        </p:txBody>
      </p:sp>
    </p:spTree>
    <p:extLst>
      <p:ext uri="{BB962C8B-B14F-4D97-AF65-F5344CB8AC3E}">
        <p14:creationId xmlns:p14="http://schemas.microsoft.com/office/powerpoint/2010/main" val="3402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5" grpId="0"/>
      <p:bldP spid="16" grpId="0"/>
      <p:bldP spid="17" grpId="0"/>
      <p:bldP spid="22" grpId="0"/>
      <p:bldP spid="3" grpId="0"/>
      <p:bldP spid="23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F070-FBC9-1541-8F0D-129EBB4E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Fixed Point(s)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F06DC-05B7-3445-A439-29BDDFF56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84" y="1014983"/>
            <a:ext cx="7086600" cy="2203705"/>
          </a:xfrm>
        </p:spPr>
        <p:txBody>
          <a:bodyPr/>
          <a:lstStyle/>
          <a:p>
            <a:r>
              <a:rPr lang="en-US" sz="2800" dirty="0"/>
              <a:t>Characterizing means classifying the type</a:t>
            </a:r>
          </a:p>
          <a:p>
            <a:pPr lvl="1"/>
            <a:r>
              <a:rPr lang="en-US" sz="2400" dirty="0"/>
              <a:t>Stable? Unstable? Saddle? Oscillatory?</a:t>
            </a:r>
          </a:p>
          <a:p>
            <a:r>
              <a:rPr lang="en-US" sz="2800" dirty="0"/>
              <a:t>Approach: Linearization</a:t>
            </a:r>
          </a:p>
          <a:p>
            <a:pPr lvl="1"/>
            <a:r>
              <a:rPr lang="en-US" sz="2400" dirty="0"/>
              <a:t>Construct linear approximations of the differential equations at the fixed point</a:t>
            </a:r>
          </a:p>
          <a:p>
            <a:pPr lvl="1"/>
            <a:r>
              <a:rPr lang="en-US" sz="2400" dirty="0"/>
              <a:t>Calculate the trace and determinant of the </a:t>
            </a:r>
            <a:r>
              <a:rPr lang="en-US" sz="2400" i="1" dirty="0"/>
              <a:t>A</a:t>
            </a:r>
            <a:r>
              <a:rPr lang="en-US" sz="2400" dirty="0"/>
              <a:t> matrix</a:t>
            </a:r>
          </a:p>
          <a:p>
            <a:pPr lvl="1"/>
            <a:r>
              <a:rPr lang="en-US" sz="2400" dirty="0"/>
              <a:t>Use results from linear models to classify the fixed point</a:t>
            </a:r>
          </a:p>
          <a:p>
            <a:pPr lvl="2"/>
            <a:r>
              <a:rPr lang="en-US" sz="2000" dirty="0"/>
              <a:t>Works for Stable node, unstable node, saddle</a:t>
            </a:r>
          </a:p>
          <a:p>
            <a:pPr lvl="2"/>
            <a:r>
              <a:rPr lang="en-US" sz="2000" dirty="0"/>
              <a:t>Doesn’t help with center (oscillation)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34DBE-9F25-9B49-B6EF-CF21E66DEA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AFAFA2-5A3C-B34D-A69E-F8A27465D5C7}"/>
              </a:ext>
            </a:extLst>
          </p:cNvPr>
          <p:cNvGrpSpPr/>
          <p:nvPr/>
        </p:nvGrpSpPr>
        <p:grpSpPr>
          <a:xfrm>
            <a:off x="6398013" y="4648199"/>
            <a:ext cx="2050275" cy="1934513"/>
            <a:chOff x="4410495" y="2417397"/>
            <a:chExt cx="4515429" cy="385137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F2035D5-BAB7-264A-B621-8A54DBD63981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14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EE7FBD2E-FBF1-224B-971A-86357BF5F5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C833BF-E3E6-A54D-8BB4-7CBA43B38019}"/>
                  </a:ext>
                </a:extLst>
              </p:cNvPr>
              <p:cNvSpPr txBox="1"/>
              <p:nvPr/>
            </p:nvSpPr>
            <p:spPr>
              <a:xfrm>
                <a:off x="5037826" y="2417397"/>
                <a:ext cx="699723" cy="5208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8E302F4-82D2-1148-98CA-AE126EC6F3DA}"/>
                    </a:ext>
                  </a:extLst>
                </p:cNvPr>
                <p:cNvSpPr txBox="1"/>
                <p:nvPr/>
              </p:nvSpPr>
              <p:spPr>
                <a:xfrm>
                  <a:off x="7777137" y="2832337"/>
                  <a:ext cx="1148787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8E302F4-82D2-1148-98CA-AE126EC6F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7" y="2832337"/>
                  <a:ext cx="1148787" cy="337009"/>
                </a:xfrm>
                <a:prstGeom prst="rect">
                  <a:avLst/>
                </a:prstGeom>
                <a:blipFill>
                  <a:blip r:embed="rId3"/>
                  <a:stretch>
                    <a:fillRect l="-2381" r="-4762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9E2C07-2319-934D-B580-D3E1109FDA77}"/>
                    </a:ext>
                  </a:extLst>
                </p:cNvPr>
                <p:cNvSpPr txBox="1"/>
                <p:nvPr/>
              </p:nvSpPr>
              <p:spPr>
                <a:xfrm>
                  <a:off x="7924935" y="4262993"/>
                  <a:ext cx="984976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100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1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1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9E2C07-2319-934D-B580-D3E1109FDA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5" y="4262993"/>
                  <a:ext cx="984976" cy="337009"/>
                </a:xfrm>
                <a:prstGeom prst="rect">
                  <a:avLst/>
                </a:prstGeom>
                <a:blipFill>
                  <a:blip r:embed="rId4"/>
                  <a:stretch>
                    <a:fillRect l="-19444" t="-28571" r="-13889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F0E109A-AA6D-A54C-8C3D-DAB930FBFF56}"/>
                    </a:ext>
                  </a:extLst>
                </p:cNvPr>
                <p:cNvSpPr txBox="1"/>
                <p:nvPr/>
              </p:nvSpPr>
              <p:spPr>
                <a:xfrm>
                  <a:off x="4899649" y="2427580"/>
                  <a:ext cx="899540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F0E109A-AA6D-A54C-8C3D-DAB930FBFF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9" y="2427580"/>
                  <a:ext cx="899540" cy="337009"/>
                </a:xfrm>
                <a:prstGeom prst="rect">
                  <a:avLst/>
                </a:prstGeom>
                <a:blipFill>
                  <a:blip r:embed="rId5"/>
                  <a:stretch>
                    <a:fillRect l="-6061" t="-7143" r="-9091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388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D06E-856B-A940-B2E9-63BBF711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Linearization: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514C5-4C8B-7043-8640-ACBB317BA0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6F57F-9E25-EC48-93CB-FB0D68614AC9}"/>
                  </a:ext>
                </a:extLst>
              </p:cNvPr>
              <p:cNvSpPr txBox="1"/>
              <p:nvPr/>
            </p:nvSpPr>
            <p:spPr>
              <a:xfrm>
                <a:off x="457200" y="785574"/>
                <a:ext cx="4665251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6F57F-9E25-EC48-93CB-FB0D68614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85574"/>
                <a:ext cx="4665251" cy="584327"/>
              </a:xfrm>
              <a:prstGeom prst="rect">
                <a:avLst/>
              </a:prstGeom>
              <a:blipFill>
                <a:blip r:embed="rId2"/>
                <a:stretch>
                  <a:fillRect l="-815" t="-208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F6155B-3F94-DC4D-B82F-0A4AD9D10542}"/>
                  </a:ext>
                </a:extLst>
              </p:cNvPr>
              <p:cNvSpPr txBox="1"/>
              <p:nvPr/>
            </p:nvSpPr>
            <p:spPr>
              <a:xfrm>
                <a:off x="542367" y="1552124"/>
                <a:ext cx="3149452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F6155B-3F94-DC4D-B82F-0A4AD9D10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1552124"/>
                <a:ext cx="3149452" cy="584327"/>
              </a:xfrm>
              <a:prstGeom prst="rect">
                <a:avLst/>
              </a:prstGeom>
              <a:blipFill>
                <a:blip r:embed="rId3"/>
                <a:stretch>
                  <a:fillRect l="-1205" t="-2174" r="-80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08B84AB-B941-9842-8BEC-7C406944D9CA}"/>
              </a:ext>
            </a:extLst>
          </p:cNvPr>
          <p:cNvSpPr txBox="1"/>
          <p:nvPr/>
        </p:nvSpPr>
        <p:spPr>
          <a:xfrm>
            <a:off x="472094" y="2513149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Find a matrix </a:t>
            </a:r>
            <a:r>
              <a:rPr lang="en-US" sz="2000" i="1" dirty="0"/>
              <a:t>A</a:t>
            </a:r>
            <a:r>
              <a:rPr lang="en-US" sz="2000" dirty="0"/>
              <a:t> such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7ADBDD-C690-7245-95B9-59C52B2FCADD}"/>
                  </a:ext>
                </a:extLst>
              </p:cNvPr>
              <p:cNvSpPr txBox="1"/>
              <p:nvPr/>
            </p:nvSpPr>
            <p:spPr>
              <a:xfrm>
                <a:off x="3672812" y="2136704"/>
                <a:ext cx="1915589" cy="1091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𝑖𝑛𝑡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𝑑𝑃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7ADBDD-C690-7245-95B9-59C52B2FC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812" y="2136704"/>
                <a:ext cx="1915589" cy="1091646"/>
              </a:xfrm>
              <a:prstGeom prst="rect">
                <a:avLst/>
              </a:prstGeom>
              <a:blipFill>
                <a:blip r:embed="rId4"/>
                <a:stretch>
                  <a:fillRect t="-114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FF4FDB-A5B9-984F-9744-592B33740F83}"/>
                  </a:ext>
                </a:extLst>
              </p:cNvPr>
              <p:cNvSpPr txBox="1"/>
              <p:nvPr/>
            </p:nvSpPr>
            <p:spPr>
              <a:xfrm>
                <a:off x="542367" y="3721608"/>
                <a:ext cx="3109506" cy="573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FF4FDB-A5B9-984F-9744-592B33740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3721608"/>
                <a:ext cx="3109506" cy="573427"/>
              </a:xfrm>
              <a:prstGeom prst="rect">
                <a:avLst/>
              </a:prstGeom>
              <a:blipFill>
                <a:blip r:embed="rId5"/>
                <a:stretch>
                  <a:fillRect l="-2033" t="-6522" r="-8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956EC4-5DD8-AA43-A1C0-337905C77517}"/>
                  </a:ext>
                </a:extLst>
              </p:cNvPr>
              <p:cNvSpPr txBox="1"/>
              <p:nvPr/>
            </p:nvSpPr>
            <p:spPr>
              <a:xfrm>
                <a:off x="542367" y="4401941"/>
                <a:ext cx="3122843" cy="572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956EC4-5DD8-AA43-A1C0-337905C77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4401941"/>
                <a:ext cx="3122843" cy="572786"/>
              </a:xfrm>
              <a:prstGeom prst="rect">
                <a:avLst/>
              </a:prstGeom>
              <a:blipFill>
                <a:blip r:embed="rId6"/>
                <a:stretch>
                  <a:fillRect l="-1215" t="-4348" r="-81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E9F2E15-D7E1-CF42-8C2C-15F842EBF743}"/>
              </a:ext>
            </a:extLst>
          </p:cNvPr>
          <p:cNvSpPr txBox="1"/>
          <p:nvPr/>
        </p:nvSpPr>
        <p:spPr>
          <a:xfrm>
            <a:off x="533054" y="3232477"/>
            <a:ext cx="330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Taylor series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C98266-DF04-1442-A89E-276B6EF3B9A0}"/>
                  </a:ext>
                </a:extLst>
              </p:cNvPr>
              <p:cNvSpPr txBox="1"/>
              <p:nvPr/>
            </p:nvSpPr>
            <p:spPr>
              <a:xfrm>
                <a:off x="1386175" y="5305876"/>
                <a:ext cx="6275757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𝑑𝑃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C98266-DF04-1442-A89E-276B6EF3B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175" y="5305876"/>
                <a:ext cx="6275757" cy="891719"/>
              </a:xfrm>
              <a:prstGeom prst="rect">
                <a:avLst/>
              </a:prstGeom>
              <a:blipFill>
                <a:blip r:embed="rId7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402057C-0BD5-4749-8716-68D5C6F0D116}"/>
              </a:ext>
            </a:extLst>
          </p:cNvPr>
          <p:cNvSpPr txBox="1"/>
          <p:nvPr/>
        </p:nvSpPr>
        <p:spPr>
          <a:xfrm>
            <a:off x="4543758" y="326276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Jacobian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C5AE04-C45F-7A41-B75A-4BD99FE69DC5}"/>
                  </a:ext>
                </a:extLst>
              </p:cNvPr>
              <p:cNvSpPr txBox="1"/>
              <p:nvPr/>
            </p:nvSpPr>
            <p:spPr>
              <a:xfrm>
                <a:off x="4195393" y="3658420"/>
                <a:ext cx="3081549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𝑑𝑓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𝑖𝑛𝑡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𝑑𝑓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𝑖𝑛𝑡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  <m:sub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C5AE04-C45F-7A41-B75A-4BD99FE69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393" y="3658420"/>
                <a:ext cx="3081549" cy="1109856"/>
              </a:xfrm>
              <a:prstGeom prst="rect">
                <a:avLst/>
              </a:prstGeom>
              <a:blipFill>
                <a:blip r:embed="rId8"/>
                <a:stretch>
                  <a:fillRect l="-245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96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D06E-856B-A940-B2E9-63BBF711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Linearization: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514C5-4C8B-7043-8640-ACBB317BA0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B69C57-106F-8647-A8A4-E22693212990}"/>
                  </a:ext>
                </a:extLst>
              </p:cNvPr>
              <p:cNvSpPr txBox="1"/>
              <p:nvPr/>
            </p:nvSpPr>
            <p:spPr>
              <a:xfrm>
                <a:off x="6950596" y="355440"/>
                <a:ext cx="1741374" cy="584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B69C57-106F-8647-A8A4-E22693212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596" y="355440"/>
                <a:ext cx="1741374" cy="584519"/>
              </a:xfrm>
              <a:prstGeom prst="rect">
                <a:avLst/>
              </a:prstGeom>
              <a:blipFill>
                <a:blip r:embed="rId2"/>
                <a:stretch>
                  <a:fillRect l="-2899" t="-2128" r="-2174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D9C986-CF08-D145-A1E0-8341F7705F9B}"/>
                  </a:ext>
                </a:extLst>
              </p:cNvPr>
              <p:cNvSpPr txBox="1"/>
              <p:nvPr/>
            </p:nvSpPr>
            <p:spPr>
              <a:xfrm>
                <a:off x="6950596" y="1099722"/>
                <a:ext cx="190847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D9C986-CF08-D145-A1E0-8341F7705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596" y="1099722"/>
                <a:ext cx="1908471" cy="584391"/>
              </a:xfrm>
              <a:prstGeom prst="rect">
                <a:avLst/>
              </a:prstGeom>
              <a:blipFill>
                <a:blip r:embed="rId3"/>
                <a:stretch>
                  <a:fillRect l="-2649" t="-2128" r="-1987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4E4F1-8B6D-6F4B-A25C-4FD76E9A7956}"/>
                  </a:ext>
                </a:extLst>
              </p:cNvPr>
              <p:cNvSpPr txBox="1"/>
              <p:nvPr/>
            </p:nvSpPr>
            <p:spPr>
              <a:xfrm>
                <a:off x="554071" y="1066800"/>
                <a:ext cx="6275757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𝑑𝑃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4E4F1-8B6D-6F4B-A25C-4FD76E9A7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71" y="1066800"/>
                <a:ext cx="6275757" cy="891719"/>
              </a:xfrm>
              <a:prstGeom prst="rect">
                <a:avLst/>
              </a:prstGeom>
              <a:blipFill>
                <a:blip r:embed="rId4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B0C88B-14CE-C84F-BDA9-7F36894CACDF}"/>
                  </a:ext>
                </a:extLst>
              </p:cNvPr>
              <p:cNvSpPr txBox="1"/>
              <p:nvPr/>
            </p:nvSpPr>
            <p:spPr>
              <a:xfrm>
                <a:off x="670703" y="2127980"/>
                <a:ext cx="3539110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1" dirty="0"/>
                  <a:t>Example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B0C88B-14CE-C84F-BDA9-7F36894CA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03" y="2127980"/>
                <a:ext cx="3539110" cy="923330"/>
              </a:xfrm>
              <a:prstGeom prst="rect">
                <a:avLst/>
              </a:prstGeom>
              <a:blipFill>
                <a:blip r:embed="rId5"/>
                <a:stretch>
                  <a:fillRect l="-4286"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8">
                <a:extLst>
                  <a:ext uri="{FF2B5EF4-FFF2-40B4-BE49-F238E27FC236}">
                    <a16:creationId xmlns:a16="http://schemas.microsoft.com/office/drawing/2014/main" id="{7B4A7F81-2F36-9944-90A8-D1693FC4C4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545904"/>
                  </p:ext>
                </p:extLst>
              </p:nvPr>
            </p:nvGraphicFramePr>
            <p:xfrm>
              <a:off x="758952" y="2832290"/>
              <a:ext cx="266915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9719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29470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29470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29470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8">
                <a:extLst>
                  <a:ext uri="{FF2B5EF4-FFF2-40B4-BE49-F238E27FC236}">
                    <a16:creationId xmlns:a16="http://schemas.microsoft.com/office/drawing/2014/main" id="{7B4A7F81-2F36-9944-90A8-D1693FC4C4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545904"/>
                  </p:ext>
                </p:extLst>
              </p:nvPr>
            </p:nvGraphicFramePr>
            <p:xfrm>
              <a:off x="758952" y="2832290"/>
              <a:ext cx="266915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9719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4167" r="-205714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8592" t="-4167" r="-102817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1429" t="-4167" r="-4286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B7D6B8-1C82-CC44-B98F-EC2E61B35134}"/>
                  </a:ext>
                </a:extLst>
              </p:cNvPr>
              <p:cNvSpPr txBox="1"/>
              <p:nvPr/>
            </p:nvSpPr>
            <p:spPr>
              <a:xfrm>
                <a:off x="758952" y="3870699"/>
                <a:ext cx="2054409" cy="467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6.00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1.00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B7D6B8-1C82-CC44-B98F-EC2E61B35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52" y="3870699"/>
                <a:ext cx="2054409" cy="467564"/>
              </a:xfrm>
              <a:prstGeom prst="rect">
                <a:avLst/>
              </a:prstGeom>
              <a:blipFill>
                <a:blip r:embed="rId7"/>
                <a:stretch>
                  <a:fillRect l="-2469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049DDD-2FAA-DE4A-A6B9-C36EC6E6EA30}"/>
                  </a:ext>
                </a:extLst>
              </p:cNvPr>
              <p:cNvSpPr txBox="1"/>
              <p:nvPr/>
            </p:nvSpPr>
            <p:spPr>
              <a:xfrm>
                <a:off x="534260" y="5061128"/>
                <a:ext cx="3396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𝑑𝑒𝑡𝐴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=2.95,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=−6.5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049DDD-2FAA-DE4A-A6B9-C36EC6E6E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60" y="5061128"/>
                <a:ext cx="3396571" cy="276999"/>
              </a:xfrm>
              <a:prstGeom prst="rect">
                <a:avLst/>
              </a:prstGeom>
              <a:blipFill>
                <a:blip r:embed="rId8"/>
                <a:stretch>
                  <a:fillRect l="-1493" r="-111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319CF1-0B39-5049-93D8-CEC7D216EBE1}"/>
              </a:ext>
            </a:extLst>
          </p:cNvPr>
          <p:cNvGrpSpPr/>
          <p:nvPr/>
        </p:nvGrpSpPr>
        <p:grpSpPr>
          <a:xfrm>
            <a:off x="4410495" y="2417397"/>
            <a:ext cx="4248614" cy="3851372"/>
            <a:chOff x="4410495" y="2417397"/>
            <a:chExt cx="4248614" cy="385137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7E4F7CB-98D4-6D4C-B6D2-5A2CD52FCA37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33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134F0C52-D05F-D14C-8BCA-0D8C0A6D3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1D8EFC-A273-F247-AF4A-4CA45146A3B3}"/>
                  </a:ext>
                </a:extLst>
              </p:cNvPr>
              <p:cNvSpPr txBox="1"/>
              <p:nvPr/>
            </p:nvSpPr>
            <p:spPr>
              <a:xfrm>
                <a:off x="5037827" y="2417397"/>
                <a:ext cx="39408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EF9964-D266-8343-B75E-67323A50216C}"/>
                    </a:ext>
                  </a:extLst>
                </p:cNvPr>
                <p:cNvSpPr txBox="1"/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EF9964-D266-8343-B75E-67323A5021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471" t="-4545" r="-5882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5765AA3-176D-6046-8D12-C7E29F7A92ED}"/>
                    </a:ext>
                  </a:extLst>
                </p:cNvPr>
                <p:cNvSpPr txBox="1"/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5765AA3-176D-6046-8D12-C7E29F7A9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0690" t="-26087" r="-15517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EB03-9543-8D45-A39A-B18A7D0D02F0}"/>
                    </a:ext>
                  </a:extLst>
                </p:cNvPr>
                <p:cNvSpPr txBox="1"/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EB03-9543-8D45-A39A-B18A7D0D0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556" t="-4348" r="-11111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970323-FC7E-9141-AD7E-CF2B60370F5C}"/>
                  </a:ext>
                </a:extLst>
              </p:cNvPr>
              <p:cNvSpPr txBox="1"/>
              <p:nvPr/>
            </p:nvSpPr>
            <p:spPr>
              <a:xfrm>
                <a:off x="574030" y="5514201"/>
                <a:ext cx="2239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=42.25, 4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=11.8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970323-FC7E-9141-AD7E-CF2B60370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30" y="5514201"/>
                <a:ext cx="2239331" cy="276999"/>
              </a:xfrm>
              <a:prstGeom prst="rect">
                <a:avLst/>
              </a:prstGeom>
              <a:blipFill>
                <a:blip r:embed="rId13"/>
                <a:stretch>
                  <a:fillRect l="-565" t="-4348" r="-169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F469456B-3CCE-DA47-A65B-0A8B57AA5F74}"/>
              </a:ext>
            </a:extLst>
          </p:cNvPr>
          <p:cNvSpPr txBox="1"/>
          <p:nvPr/>
        </p:nvSpPr>
        <p:spPr>
          <a:xfrm>
            <a:off x="3967852" y="6051616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Linearization indicates a stable node!</a:t>
            </a:r>
          </a:p>
        </p:txBody>
      </p:sp>
    </p:spTree>
    <p:extLst>
      <p:ext uri="{BB962C8B-B14F-4D97-AF65-F5344CB8AC3E}">
        <p14:creationId xmlns:p14="http://schemas.microsoft.com/office/powerpoint/2010/main" val="187731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  <p:bldP spid="23" grpId="0"/>
      <p:bldP spid="35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8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For lac Operon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/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/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312" t="-3571" r="-11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/>
              <p:nvPr/>
            </p:nvSpPr>
            <p:spPr>
              <a:xfrm>
                <a:off x="1371600" y="6376785"/>
                <a:ext cx="25832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376785"/>
                <a:ext cx="2583271" cy="246221"/>
              </a:xfrm>
              <a:prstGeom prst="rect">
                <a:avLst/>
              </a:prstGeom>
              <a:blipFill>
                <a:blip r:embed="rId4"/>
                <a:stretch>
                  <a:fillRect l="-490" r="-49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930152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75" y="1930152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2944368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630168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8">
                <a:extLst>
                  <a:ext uri="{FF2B5EF4-FFF2-40B4-BE49-F238E27FC236}">
                    <a16:creationId xmlns:a16="http://schemas.microsoft.com/office/drawing/2014/main" id="{8893E76D-271F-9040-800D-F09095C32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162913"/>
                  </p:ext>
                </p:extLst>
              </p:nvPr>
            </p:nvGraphicFramePr>
            <p:xfrm>
              <a:off x="2941960" y="5002524"/>
              <a:ext cx="3178425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9475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075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0759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0759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8">
                <a:extLst>
                  <a:ext uri="{FF2B5EF4-FFF2-40B4-BE49-F238E27FC236}">
                    <a16:creationId xmlns:a16="http://schemas.microsoft.com/office/drawing/2014/main" id="{8893E76D-271F-9040-800D-F09095C32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162913"/>
                  </p:ext>
                </p:extLst>
              </p:nvPr>
            </p:nvGraphicFramePr>
            <p:xfrm>
              <a:off x="2941960" y="5002524"/>
              <a:ext cx="3178425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9475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90" r="-202381" b="-2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2410" r="-104819" b="-2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000" r="-3571" b="-2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6904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3F7DA7-4357-164E-831E-DE5F073469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426BE3B-7D54-0E4F-B9A3-2DE77576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591" y="302846"/>
            <a:ext cx="1873775" cy="8393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BDD8D6-3546-CC4B-8EAB-CB1F1D905E75}"/>
              </a:ext>
            </a:extLst>
          </p:cNvPr>
          <p:cNvSpPr/>
          <p:nvPr/>
        </p:nvSpPr>
        <p:spPr>
          <a:xfrm>
            <a:off x="336711" y="944129"/>
            <a:ext cx="774048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J0: $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External_glucose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Glucose; J0_inputFlux;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J1: Glucose + 2 ATP =&gt; fructose_1_6_bisphosphate + 2 ADP; </a:t>
            </a:r>
            <a:r>
              <a:rPr lang="en-US" sz="1200" b="1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J1_k1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*Glucose*ATP*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(1/(1 + (ATP/J1_Ki)^J1_n));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J2: fructose_1_6_bisphosphate =&gt; glyceraldehyde_3_phosphate +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glyceraldehyde_3_phosphate; J2_k*fructose_1_6_bisphosphate;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J3: glyceraldehyde_3_phosphate + NADH =&gt; NAD + $Glycerol;  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J3_k*glyceraldehyde_3_phosphate*NADH;</a:t>
            </a:r>
          </a:p>
          <a:p>
            <a:endParaRPr lang="en-US" sz="12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J4: glyceraldehyde_3_phosphate + ADP + NAD =&gt; ATP + glycerate_3_phosphate + NADH;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(J4_kg*J4_kp*glyceraldehyde_3_phosphate*NAD*ADP –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J4_ka*J4_kk*glycerate_3_phosphate*ATP*NADH)/(J4_ka*NADH + J4_kp*ADP);</a:t>
            </a:r>
          </a:p>
          <a:p>
            <a:endParaRPr lang="en-US" sz="12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J5: glycerate_3_phosphate + ADP =&gt; ATP + pyruvate; J5_k*glycerate_3_phosphate*ADP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J6: pyruvate =&gt;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J6_k*pyruvate;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J7: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NADH =&gt; NAD + $ethanol; J7_k*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*NADH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J8: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J8_k1*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J8_k2*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J9: ATP =&gt; ADP; J9_k*ATP;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J10: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$Sink; J10_k*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5013A3-F53B-554D-B3CC-EE7D6E2E0AD7}"/>
              </a:ext>
            </a:extLst>
          </p:cNvPr>
          <p:cNvSpPr txBox="1">
            <a:spLocks/>
          </p:cNvSpPr>
          <p:nvPr/>
        </p:nvSpPr>
        <p:spPr>
          <a:xfrm>
            <a:off x="308065" y="267677"/>
            <a:ext cx="4927227" cy="8382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r>
              <a:rPr lang="en-US"/>
              <a:t>Kinetics in Wolf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313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06FB-BDFF-4B49-9836-B455D5F3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Effect of Simulation Parameters (Wolf)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BD5F09-3884-7248-B34D-AD2BE8AEE3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A33C77-D7C9-D841-852F-0597308F534C}"/>
              </a:ext>
            </a:extLst>
          </p:cNvPr>
          <p:cNvSpPr/>
          <p:nvPr/>
        </p:nvSpPr>
        <p:spPr>
          <a:xfrm>
            <a:off x="344424" y="1028343"/>
            <a:ext cx="306628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J0_inputFlux = 50;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J1_k1 = 550;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J1_Ki = 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J1_n = 4;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J2_k = 9.8;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J3_k = 85.7;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J4_kg = 323.8;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J4_kp = 76411.1;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J4_ka = 57823.1;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J4_kk = 23.7;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J5_k = 80;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J6_k = 9.7;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J7_k = 2000;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J8_k1 = 375;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J8_k2 = 375;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J9_k = 28;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J10_k = 80;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52D0CAEF-7EEE-6846-B90A-146FB4FFC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998" y="2329232"/>
            <a:ext cx="4045966" cy="1370032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7A9E005B-4A3A-E344-8293-FCC67445D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998" y="3799668"/>
            <a:ext cx="3872323" cy="1370032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2A2F60-ED6A-554A-980F-713718D35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998" y="5179832"/>
            <a:ext cx="3760541" cy="1370032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094251A9-8FCE-5844-92AC-AA2C678E9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998" y="967716"/>
            <a:ext cx="3815900" cy="13725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5B6679-51B4-1247-B5C7-6C2CE8C9BAA6}"/>
              </a:ext>
            </a:extLst>
          </p:cNvPr>
          <p:cNvSpPr txBox="1"/>
          <p:nvPr/>
        </p:nvSpPr>
        <p:spPr>
          <a:xfrm>
            <a:off x="7818010" y="122529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D67A48-325E-444C-981B-D57F30D1DAD9}"/>
              </a:ext>
            </a:extLst>
          </p:cNvPr>
          <p:cNvSpPr txBox="1"/>
          <p:nvPr/>
        </p:nvSpPr>
        <p:spPr>
          <a:xfrm>
            <a:off x="7585756" y="71018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J1_k1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846D67-CFB1-7741-ABDC-C5538107C805}"/>
              </a:ext>
            </a:extLst>
          </p:cNvPr>
          <p:cNvSpPr txBox="1"/>
          <p:nvPr/>
        </p:nvSpPr>
        <p:spPr>
          <a:xfrm>
            <a:off x="7818010" y="253898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75DA7D-5527-8F47-A7A3-004C84652BFB}"/>
              </a:ext>
            </a:extLst>
          </p:cNvPr>
          <p:cNvSpPr txBox="1"/>
          <p:nvPr/>
        </p:nvSpPr>
        <p:spPr>
          <a:xfrm>
            <a:off x="7818010" y="526999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1DCC0-2E36-8148-B1AB-C8E1D4144F57}"/>
              </a:ext>
            </a:extLst>
          </p:cNvPr>
          <p:cNvSpPr txBox="1"/>
          <p:nvPr/>
        </p:nvSpPr>
        <p:spPr>
          <a:xfrm>
            <a:off x="7818010" y="393063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700</a:t>
            </a:r>
          </a:p>
        </p:txBody>
      </p:sp>
    </p:spTree>
    <p:extLst>
      <p:ext uri="{BB962C8B-B14F-4D97-AF65-F5344CB8AC3E}">
        <p14:creationId xmlns:p14="http://schemas.microsoft.com/office/powerpoint/2010/main" val="361650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7BE96-363C-A843-9E50-168635FBA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Bifurcations and Bifurcation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84AB51-FB06-B44F-B7EC-ACB24C2E94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4685334-BD49-464B-BE12-1F39FD334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0" y="1182002"/>
            <a:ext cx="1214483" cy="2513698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5DE3CFD-4CBC-EE42-8731-030A44D5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233" y="915302"/>
            <a:ext cx="402924" cy="25136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8FE090-7F28-4E45-AAF4-48A571329ABB}"/>
              </a:ext>
            </a:extLst>
          </p:cNvPr>
          <p:cNvSpPr txBox="1"/>
          <p:nvPr/>
        </p:nvSpPr>
        <p:spPr>
          <a:xfrm>
            <a:off x="2670842" y="1178794"/>
            <a:ext cx="5605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bifurcation occurs when the change in the value of a parameter results in qualitatively different behavior, such as transitions between a stable node and a limit cycle.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2FE98A4-5895-3849-9317-BE44F8E0F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416" y="2276856"/>
            <a:ext cx="3914497" cy="406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4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Address situations where there are few molecules (e.g., low expression rates)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CA6986-AEF9-1342-A0AB-7BACA2DF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12" y="3624702"/>
            <a:ext cx="8316268" cy="186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23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Core Concepts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39DA97-AEAB-E149-BE3B-F95CE4F0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2057401"/>
          </a:xfrm>
        </p:spPr>
        <p:txBody>
          <a:bodyPr/>
          <a:lstStyle/>
          <a:p>
            <a:r>
              <a:rPr lang="en-US" sz="2800" b="1" dirty="0"/>
              <a:t>States</a:t>
            </a:r>
            <a:r>
              <a:rPr lang="en-US" sz="2800" dirty="0"/>
              <a:t>: Specifies variable values that completely characterize how the system behaves</a:t>
            </a:r>
          </a:p>
          <a:p>
            <a:r>
              <a:rPr lang="en-US" sz="2800" b="1" dirty="0"/>
              <a:t>Transition rates</a:t>
            </a:r>
            <a:r>
              <a:rPr lang="en-US" sz="2800" dirty="0"/>
              <a:t>: Probability per time unit of the system moving from state to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E97642-3451-4040-8D76-764C7476045D}"/>
              </a:ext>
            </a:extLst>
          </p:cNvPr>
          <p:cNvSpPr/>
          <p:nvPr/>
        </p:nvSpPr>
        <p:spPr>
          <a:xfrm>
            <a:off x="2971800" y="3657600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81933F-A80C-AB46-A48B-78D4661DB6F5}"/>
              </a:ext>
            </a:extLst>
          </p:cNvPr>
          <p:cNvSpPr/>
          <p:nvPr/>
        </p:nvSpPr>
        <p:spPr>
          <a:xfrm>
            <a:off x="3009900" y="5562600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</a:t>
            </a:r>
            <a:r>
              <a:rPr lang="en-US" sz="2800" i="1" dirty="0"/>
              <a:t>N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76ABCB4-56A0-384C-8E48-27D918B8FF8D}"/>
              </a:ext>
            </a:extLst>
          </p:cNvPr>
          <p:cNvCxnSpPr>
            <a:cxnSpLocks/>
            <a:stCxn id="12" idx="2"/>
            <a:endCxn id="12" idx="1"/>
          </p:cNvCxnSpPr>
          <p:nvPr/>
        </p:nvCxnSpPr>
        <p:spPr>
          <a:xfrm rot="5400000" flipH="1">
            <a:off x="3162300" y="3771900"/>
            <a:ext cx="304800" cy="685800"/>
          </a:xfrm>
          <a:prstGeom prst="bentConnector4">
            <a:avLst>
              <a:gd name="adj1" fmla="val -75000"/>
              <a:gd name="adj2" fmla="val 1333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9BE3A9C-E834-3943-8A5D-BBC0125CA263}"/>
              </a:ext>
            </a:extLst>
          </p:cNvPr>
          <p:cNvCxnSpPr>
            <a:cxnSpLocks/>
            <a:stCxn id="13" idx="2"/>
            <a:endCxn id="13" idx="1"/>
          </p:cNvCxnSpPr>
          <p:nvPr/>
        </p:nvCxnSpPr>
        <p:spPr>
          <a:xfrm rot="5400000" flipH="1">
            <a:off x="3181350" y="5695950"/>
            <a:ext cx="304800" cy="647700"/>
          </a:xfrm>
          <a:prstGeom prst="bentConnector4">
            <a:avLst>
              <a:gd name="adj1" fmla="val -75000"/>
              <a:gd name="adj2" fmla="val 1352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AC60ADF-F8F4-7B49-B7A5-65F71CBBA4AE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 flipH="1" flipV="1">
            <a:off x="3657600" y="3657600"/>
            <a:ext cx="647700" cy="2209800"/>
          </a:xfrm>
          <a:prstGeom prst="bentConnector4">
            <a:avLst>
              <a:gd name="adj1" fmla="val -94117"/>
              <a:gd name="adj2" fmla="val 11034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4801870D-F665-2C42-8326-BD7E339470A6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H="1">
            <a:off x="3657600" y="3962400"/>
            <a:ext cx="685800" cy="1600200"/>
          </a:xfrm>
          <a:prstGeom prst="bentConnector4">
            <a:avLst>
              <a:gd name="adj1" fmla="val -16666"/>
              <a:gd name="adj2" fmla="val 595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F9CF030-983B-EF4E-A9FE-F3414F36D3CF}"/>
              </a:ext>
            </a:extLst>
          </p:cNvPr>
          <p:cNvSpPr>
            <a:spLocks noChangeAspect="1"/>
          </p:cNvSpPr>
          <p:nvPr/>
        </p:nvSpPr>
        <p:spPr>
          <a:xfrm>
            <a:off x="3086100" y="478536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E610023-B4B5-AD4C-AA29-E26AA1346345}"/>
              </a:ext>
            </a:extLst>
          </p:cNvPr>
          <p:cNvSpPr>
            <a:spLocks noChangeAspect="1"/>
          </p:cNvSpPr>
          <p:nvPr/>
        </p:nvSpPr>
        <p:spPr>
          <a:xfrm>
            <a:off x="3086100" y="502158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64ECEFF-D343-7D4D-A9DA-D4C4BF57BB51}"/>
              </a:ext>
            </a:extLst>
          </p:cNvPr>
          <p:cNvSpPr>
            <a:spLocks noChangeAspect="1"/>
          </p:cNvSpPr>
          <p:nvPr/>
        </p:nvSpPr>
        <p:spPr>
          <a:xfrm>
            <a:off x="3086100" y="525780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E20FEC-0FE1-D643-B626-0B090C67EF7C}"/>
              </a:ext>
            </a:extLst>
          </p:cNvPr>
          <p:cNvSpPr txBox="1"/>
          <p:nvPr/>
        </p:nvSpPr>
        <p:spPr>
          <a:xfrm>
            <a:off x="762000" y="4572001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/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blipFill>
                <a:blip r:embed="rId2"/>
                <a:stretch>
                  <a:fillRect l="-6452" r="-322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/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blipFill>
                <a:blip r:embed="rId3"/>
                <a:stretch>
                  <a:fillRect l="-58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/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blipFill>
                <a:blip r:embed="rId4"/>
                <a:stretch>
                  <a:fillRect l="-526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/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blipFill>
                <a:blip r:embed="rId5"/>
                <a:stretch>
                  <a:fillRect l="-540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74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0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533400" y="1219200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State: Number of molecules of </a:t>
            </a:r>
            <a:r>
              <a:rPr lang="en-US" sz="2800" i="1" dirty="0"/>
              <a:t>A </a:t>
            </a:r>
            <a:r>
              <a:rPr lang="en-US" sz="2800" dirty="0"/>
              <a:t>(or </a:t>
            </a:r>
            <a:r>
              <a:rPr lang="en-US" sz="2800" i="1" dirty="0"/>
              <a:t>B</a:t>
            </a:r>
            <a:r>
              <a:rPr lang="en-US" sz="2800" dirty="0"/>
              <a:t>)</a:t>
            </a:r>
            <a:endParaRPr lang="en-US" sz="2800" i="1" dirty="0"/>
          </a:p>
          <a:p>
            <a:r>
              <a:rPr lang="en-US" sz="2800" dirty="0"/>
              <a:t>Transition: Change in the number of molecules of </a:t>
            </a:r>
            <a:r>
              <a:rPr lang="en-US" sz="2800" i="1" dirty="0"/>
              <a:t>A</a:t>
            </a:r>
            <a:r>
              <a:rPr lang="en-US" sz="2800" dirty="0"/>
              <a:t> as a result of a reaction</a:t>
            </a:r>
          </a:p>
          <a:p>
            <a:pPr lvl="1"/>
            <a:r>
              <a:rPr lang="en-US" sz="2400" dirty="0"/>
              <a:t>Each molecule of </a:t>
            </a:r>
            <a:r>
              <a:rPr lang="en-US" sz="2400" i="1" dirty="0"/>
              <a:t>A</a:t>
            </a:r>
            <a:r>
              <a:rPr lang="en-US" sz="2400" dirty="0"/>
              <a:t> reacts at a constant rate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blipFill>
                <a:blip r:embed="rId3"/>
                <a:stretch>
                  <a:fillRect l="-6422" r="-458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6019800" y="4419599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8382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956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87340" y="4457698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stCxn id="12" idx="0"/>
            <a:endCxn id="25" idx="0"/>
          </p:cNvCxnSpPr>
          <p:nvPr/>
        </p:nvCxnSpPr>
        <p:spPr>
          <a:xfrm rot="5400000" flipH="1" flipV="1">
            <a:off x="2514600" y="3390899"/>
            <a:ext cx="12700" cy="2057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stCxn id="25" idx="2"/>
          </p:cNvCxnSpPr>
          <p:nvPr/>
        </p:nvCxnSpPr>
        <p:spPr>
          <a:xfrm rot="5400000" flipH="1" flipV="1">
            <a:off x="3973829" y="4354829"/>
            <a:ext cx="243841" cy="1104900"/>
          </a:xfrm>
          <a:prstGeom prst="bentConnector4">
            <a:avLst>
              <a:gd name="adj1" fmla="val -93750"/>
              <a:gd name="adj2" fmla="val 793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endCxn id="11" idx="0"/>
          </p:cNvCxnSpPr>
          <p:nvPr/>
        </p:nvCxnSpPr>
        <p:spPr>
          <a:xfrm>
            <a:off x="5314950" y="4288153"/>
            <a:ext cx="139065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blipFill>
                <a:blip r:embed="rId4"/>
                <a:stretch>
                  <a:fillRect l="-16216" r="-1351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/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blipFill>
                <a:blip r:embed="rId5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blipFill>
                <a:blip r:embed="rId6"/>
                <a:stretch>
                  <a:fillRect l="-30000" r="-2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14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5" grpId="0" animBg="1"/>
      <p:bldP spid="41" grpId="0"/>
      <p:bldP spid="4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vs. Stochastic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81200"/>
            <a:ext cx="3632200" cy="2553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59AF8-42A2-0A4F-9486-0A071881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69257"/>
            <a:ext cx="3733800" cy="2426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39463B-6E4F-4543-818C-FDF862D47EBE}"/>
              </a:ext>
            </a:extLst>
          </p:cNvPr>
          <p:cNvSpPr txBox="1"/>
          <p:nvPr/>
        </p:nvSpPr>
        <p:spPr>
          <a:xfrm>
            <a:off x="1066800" y="1197114"/>
            <a:ext cx="2860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Deterministic </a:t>
            </a:r>
          </a:p>
          <a:p>
            <a:pPr algn="ctr"/>
            <a:r>
              <a:rPr lang="en-US" sz="2000" b="1" dirty="0"/>
              <a:t>(Differential Equation)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C4653-E492-7A47-AC96-4418A12D4237}"/>
              </a:ext>
            </a:extLst>
          </p:cNvPr>
          <p:cNvSpPr txBox="1"/>
          <p:nvPr/>
        </p:nvSpPr>
        <p:spPr>
          <a:xfrm>
            <a:off x="5792115" y="1524000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Stochastic</a:t>
            </a:r>
          </a:p>
        </p:txBody>
      </p:sp>
    </p:spTree>
    <p:extLst>
      <p:ext uri="{BB962C8B-B14F-4D97-AF65-F5344CB8AC3E}">
        <p14:creationId xmlns:p14="http://schemas.microsoft.com/office/powerpoint/2010/main" val="1421765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the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58477"/>
            <a:ext cx="3632200" cy="25532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5F415-3A1B-D24D-A1EC-C0423571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05200"/>
            <a:ext cx="3657600" cy="2449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A39A3-52B6-F046-BC40-334FF304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3505200"/>
            <a:ext cx="3657600" cy="2385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E02DE-47C2-064D-A6D6-240EABBF0DC1}"/>
              </a:ext>
            </a:extLst>
          </p:cNvPr>
          <p:cNvSpPr txBox="1"/>
          <p:nvPr/>
        </p:nvSpPr>
        <p:spPr>
          <a:xfrm>
            <a:off x="2046813" y="95847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C6FBFA-3BD2-5D40-BEF6-D9DD4727F672}"/>
              </a:ext>
            </a:extLst>
          </p:cNvPr>
          <p:cNvSpPr txBox="1"/>
          <p:nvPr/>
        </p:nvSpPr>
        <p:spPr>
          <a:xfrm>
            <a:off x="228600" y="33270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A31F5-72E4-2847-9DDB-3398264AE3C6}"/>
              </a:ext>
            </a:extLst>
          </p:cNvPr>
          <p:cNvSpPr txBox="1"/>
          <p:nvPr/>
        </p:nvSpPr>
        <p:spPr>
          <a:xfrm>
            <a:off x="4343400" y="3440668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34841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469900" y="1143001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States?</a:t>
            </a:r>
          </a:p>
          <a:p>
            <a:pPr lvl="1"/>
            <a:r>
              <a:rPr lang="en-US" sz="2400" dirty="0"/>
              <a:t>Molecules of </a:t>
            </a:r>
            <a:r>
              <a:rPr lang="en-US" sz="2400" i="1" dirty="0"/>
              <a:t>A</a:t>
            </a:r>
          </a:p>
          <a:p>
            <a:pPr lvl="1"/>
            <a:r>
              <a:rPr lang="en-US" sz="2400" i="1" dirty="0"/>
              <a:t>N</a:t>
            </a:r>
            <a:r>
              <a:rPr lang="en-US" sz="2400" dirty="0"/>
              <a:t> is the sum of the molecules of </a:t>
            </a:r>
            <a:r>
              <a:rPr lang="en-US" sz="2400" i="1" dirty="0"/>
              <a:t>A, B</a:t>
            </a:r>
          </a:p>
          <a:p>
            <a:r>
              <a:rPr lang="en-US" sz="2800" dirty="0"/>
              <a:t>State Diagram?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blipFill>
                <a:blip r:embed="rId3"/>
                <a:stretch>
                  <a:fillRect l="-6250" r="-44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5956300" y="4703446"/>
            <a:ext cx="84582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1018540" y="4703446"/>
            <a:ext cx="105156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32100" y="4703446"/>
            <a:ext cx="914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23840" y="4741545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cxnSpLocks/>
            <a:stCxn id="12" idx="0"/>
            <a:endCxn id="25" idx="0"/>
          </p:cNvCxnSpPr>
          <p:nvPr/>
        </p:nvCxnSpPr>
        <p:spPr>
          <a:xfrm rot="5400000" flipH="1" flipV="1">
            <a:off x="2416810" y="3830956"/>
            <a:ext cx="12700" cy="174498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 flipH="1" flipV="1">
            <a:off x="3815080" y="4543426"/>
            <a:ext cx="243840" cy="1295400"/>
          </a:xfrm>
          <a:prstGeom prst="bentConnector4">
            <a:avLst>
              <a:gd name="adj1" fmla="val -104167"/>
              <a:gd name="adj2" fmla="val 813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251450" y="4572000"/>
            <a:ext cx="112776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blipFill>
                <a:blip r:embed="rId4"/>
                <a:stretch>
                  <a:fillRect l="-8000" r="-2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blipFill>
                <a:blip r:embed="rId5"/>
                <a:stretch>
                  <a:fillRect l="-8889" r="-22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15ABA40-63D8-1741-BFF4-93BF741421B8}"/>
              </a:ext>
            </a:extLst>
          </p:cNvPr>
          <p:cNvSpPr/>
          <p:nvPr/>
        </p:nvSpPr>
        <p:spPr>
          <a:xfrm>
            <a:off x="7632700" y="4724400"/>
            <a:ext cx="990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6C13906-9DD5-D24D-A08B-BF1AC14B07F1}"/>
              </a:ext>
            </a:extLst>
          </p:cNvPr>
          <p:cNvCxnSpPr>
            <a:stCxn id="11" idx="2"/>
            <a:endCxn id="21" idx="2"/>
          </p:cNvCxnSpPr>
          <p:nvPr/>
        </p:nvCxnSpPr>
        <p:spPr>
          <a:xfrm rot="16200000" flipH="1">
            <a:off x="7243128" y="4449128"/>
            <a:ext cx="20954" cy="1748790"/>
          </a:xfrm>
          <a:prstGeom prst="bentConnector3">
            <a:avLst>
              <a:gd name="adj1" fmla="val 119096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/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blipFill>
                <a:blip r:embed="rId6"/>
                <a:stretch>
                  <a:fillRect l="-1562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306E344-7624-494C-8E17-F6DDE6926C6B}"/>
              </a:ext>
            </a:extLst>
          </p:cNvPr>
          <p:cNvCxnSpPr>
            <a:stCxn id="21" idx="0"/>
            <a:endCxn id="11" idx="3"/>
          </p:cNvCxnSpPr>
          <p:nvPr/>
        </p:nvCxnSpPr>
        <p:spPr>
          <a:xfrm rot="16200000" flipH="1" flipV="1">
            <a:off x="7323137" y="4203383"/>
            <a:ext cx="283846" cy="1325880"/>
          </a:xfrm>
          <a:prstGeom prst="bentConnector4">
            <a:avLst>
              <a:gd name="adj1" fmla="val -80537"/>
              <a:gd name="adj2" fmla="val 686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/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blipFill>
                <a:blip r:embed="rId7"/>
                <a:stretch>
                  <a:fillRect l="-769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4FE8601-15E7-694F-9AE4-3E3F7C37E608}"/>
              </a:ext>
            </a:extLst>
          </p:cNvPr>
          <p:cNvCxnSpPr>
            <a:stCxn id="25" idx="1"/>
            <a:endCxn id="12" idx="2"/>
          </p:cNvCxnSpPr>
          <p:nvPr/>
        </p:nvCxnSpPr>
        <p:spPr>
          <a:xfrm rot="10800000" flipV="1">
            <a:off x="1544320" y="5008246"/>
            <a:ext cx="1287780" cy="304800"/>
          </a:xfrm>
          <a:prstGeom prst="bentConnector4">
            <a:avLst>
              <a:gd name="adj1" fmla="val 29586"/>
              <a:gd name="adj2" fmla="val 175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/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blipFill>
                <a:blip r:embed="rId8"/>
                <a:stretch>
                  <a:fillRect l="-147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65E106E-20CF-9C45-ABD4-53721759A8C0}"/>
              </a:ext>
            </a:extLst>
          </p:cNvPr>
          <p:cNvCxnSpPr>
            <a:endCxn id="25" idx="3"/>
          </p:cNvCxnSpPr>
          <p:nvPr/>
        </p:nvCxnSpPr>
        <p:spPr>
          <a:xfrm rot="10800000" flipV="1">
            <a:off x="3746500" y="4267200"/>
            <a:ext cx="914400" cy="7410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07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1" grpId="0" animBg="1"/>
      <p:bldP spid="12" grpId="0" animBg="1"/>
      <p:bldP spid="25" grpId="0" animBg="1"/>
      <p:bldP spid="41" grpId="0"/>
      <p:bldP spid="44" grpId="0"/>
      <p:bldP spid="21" grpId="0" animBg="1"/>
      <p:bldP spid="31" grpId="0"/>
      <p:bldP spid="32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2270-4D79-7047-8BF1-83AB2027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Glycolytic Oscillations in Yeast*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E9F8B-E6DC-AE4A-BCF0-F20DC25E9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8A94D72-698E-3146-9F72-966DB86B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54" y="1398917"/>
            <a:ext cx="2764590" cy="492568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F58B0D5-3737-1F46-827F-4E560690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77" y="2053086"/>
            <a:ext cx="4641114" cy="2078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6B32CE-4189-2245-AAEA-11305B82ADDC}"/>
              </a:ext>
            </a:extLst>
          </p:cNvPr>
          <p:cNvSpPr txBox="1"/>
          <p:nvPr/>
        </p:nvSpPr>
        <p:spPr>
          <a:xfrm>
            <a:off x="3976777" y="4465462"/>
            <a:ext cx="34483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develop this model?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reactions?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kinetics?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parameter values?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evaluate?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interpret?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EE607-1A46-514C-8B48-D3EC08B13DAC}"/>
              </a:ext>
            </a:extLst>
          </p:cNvPr>
          <p:cNvSpPr txBox="1"/>
          <p:nvPr/>
        </p:nvSpPr>
        <p:spPr>
          <a:xfrm>
            <a:off x="1922492" y="6260068"/>
            <a:ext cx="2391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*Wolf, J. of </a:t>
            </a:r>
            <a:r>
              <a:rPr lang="en-US" sz="1400" dirty="0" err="1"/>
              <a:t>Biochem</a:t>
            </a:r>
            <a:r>
              <a:rPr lang="en-US" sz="1400" dirty="0"/>
              <a:t>., 2000.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B6254-B16D-CE40-8D02-C0BEE16E39D7}"/>
              </a:ext>
            </a:extLst>
          </p:cNvPr>
          <p:cNvSpPr txBox="1"/>
          <p:nvPr/>
        </p:nvSpPr>
        <p:spPr>
          <a:xfrm>
            <a:off x="655608" y="966162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Reaction Network: Interactions between a collection of chemical species.</a:t>
            </a:r>
          </a:p>
        </p:txBody>
      </p:sp>
    </p:spTree>
    <p:extLst>
      <p:ext uri="{BB962C8B-B14F-4D97-AF65-F5344CB8AC3E}">
        <p14:creationId xmlns:p14="http://schemas.microsoft.com/office/powerpoint/2010/main" val="57091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78644-F75D-AF42-8DC8-16919DDB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6A0D7-3F15-9947-8414-470044D4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ODE (deterministic) models</a:t>
            </a:r>
          </a:p>
          <a:p>
            <a:pPr lvl="1"/>
            <a:r>
              <a:rPr lang="en-US" dirty="0"/>
              <a:t>From reactions to differential equations</a:t>
            </a:r>
          </a:p>
          <a:p>
            <a:pPr lvl="1"/>
            <a:r>
              <a:rPr lang="en-US" dirty="0"/>
              <a:t>Solving linear ODEs</a:t>
            </a:r>
          </a:p>
          <a:p>
            <a:pPr lvl="1"/>
            <a:r>
              <a:rPr lang="en-US" dirty="0"/>
              <a:t>Calculating fixed points</a:t>
            </a:r>
          </a:p>
          <a:p>
            <a:pPr lvl="1"/>
            <a:r>
              <a:rPr lang="en-US" dirty="0"/>
              <a:t>Types of fixed points</a:t>
            </a:r>
          </a:p>
          <a:p>
            <a:pPr lvl="1"/>
            <a:r>
              <a:rPr lang="en-US" dirty="0"/>
              <a:t>Phase portraits</a:t>
            </a:r>
          </a:p>
          <a:p>
            <a:r>
              <a:rPr lang="en-US" dirty="0"/>
              <a:t>Stochastic models</a:t>
            </a:r>
          </a:p>
          <a:p>
            <a:pPr lvl="1"/>
            <a:r>
              <a:rPr lang="en-US" dirty="0"/>
              <a:t>How probabilities are obtained from states and transition rates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4C77F-3B7E-3145-A140-DC649FF2A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664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Systems*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32866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 system in which a function describes the time dependence of a point in a geometrical space.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Examples include the mathematical models that describe: (a) the swinging of a clock pendulum, (b) the flow of water in a pipe, and (c) the number of fish each springtime in a lake.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20000" y="6248400"/>
            <a:ext cx="3048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1182A-2ECA-8647-8BAB-6791BB85DFC3}"/>
              </a:ext>
            </a:extLst>
          </p:cNvPr>
          <p:cNvSpPr txBox="1"/>
          <p:nvPr/>
        </p:nvSpPr>
        <p:spPr>
          <a:xfrm>
            <a:off x="1447800" y="61722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*Wikipedia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2C529D-EA27-CD46-AE71-F58ED1C3B395}"/>
              </a:ext>
            </a:extLst>
          </p:cNvPr>
          <p:cNvSpPr txBox="1"/>
          <p:nvPr/>
        </p:nvSpPr>
        <p:spPr>
          <a:xfrm>
            <a:off x="457199" y="4980475"/>
            <a:ext cx="8048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Reaction networks are dynamical systems.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3472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Reactions to Dynamical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45720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Reaction Network</a:t>
                </a:r>
              </a:p>
              <a:p>
                <a:pPr marL="457200" lvl="1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:r>
                  <a:rPr lang="en-US" sz="2800" b="1" dirty="0"/>
                  <a:t>Mass action kinetics</a:t>
                </a:r>
                <a:endParaRPr lang="en-US" sz="2800" dirty="0"/>
              </a:p>
              <a:p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b="1" dirty="0"/>
              </a:p>
              <a:p>
                <a:pPr marL="0" indent="0">
                  <a:buNone/>
                </a:pPr>
                <a:r>
                  <a:rPr lang="en-US" sz="2800" b="1" dirty="0"/>
                  <a:t>Conservation Law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b="0" i="1" dirty="0"/>
              </a:p>
              <a:p>
                <a:pPr marL="457200" lvl="1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4572001"/>
              </a:xfrm>
              <a:blipFill>
                <a:blip r:embed="rId3"/>
                <a:stretch>
                  <a:fillRect l="-1698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92F210-3874-8744-B604-FB49B6A1AF6C}"/>
              </a:ext>
            </a:extLst>
          </p:cNvPr>
          <p:cNvGrpSpPr/>
          <p:nvPr/>
        </p:nvGrpSpPr>
        <p:grpSpPr>
          <a:xfrm>
            <a:off x="924691" y="1400525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4A41545-A387-984F-839C-FC8DFCE4E53D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4A41545-A387-984F-839C-FC8DFCE4E5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D0E254-3A44-9041-9EE4-4166CD932399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D0E254-3A44-9041-9EE4-4166CD9323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5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FF74EBE-9F7B-A64C-AEB8-C187A3B5557D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16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8C12DD64-A80F-CB4B-A3D3-21217E6683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78E76C5-C41C-8D4A-809C-A6692365A976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78E76C5-C41C-8D4A-809C-A6692365A9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0259E0B-BB82-B944-BD54-D280A426A8A0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0259E0B-BB82-B944-BD54-D280A426A8A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D3D314-2060-3B4A-BE85-E3E008F4017E}"/>
                  </a:ext>
                </a:extLst>
              </p:cNvPr>
              <p:cNvSpPr txBox="1"/>
              <p:nvPr/>
            </p:nvSpPr>
            <p:spPr>
              <a:xfrm>
                <a:off x="4623756" y="1371663"/>
                <a:ext cx="3736664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D3D314-2060-3B4A-BE85-E3E008F40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756" y="1371663"/>
                <a:ext cx="3736664" cy="299249"/>
              </a:xfrm>
              <a:prstGeom prst="rect">
                <a:avLst/>
              </a:prstGeom>
              <a:blipFill>
                <a:blip r:embed="rId9"/>
                <a:stretch>
                  <a:fillRect l="-33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0DB2DE9F-062D-D04C-B7DD-379C47D823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756" y="1724385"/>
            <a:ext cx="3278737" cy="31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7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ADCD5-EA9D-4342-BCB9-94C54CE27DD1}"/>
              </a:ext>
            </a:extLst>
          </p:cNvPr>
          <p:cNvGrpSpPr/>
          <p:nvPr/>
        </p:nvGrpSpPr>
        <p:grpSpPr>
          <a:xfrm>
            <a:off x="457200" y="742518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4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8F1479-E468-284E-80B6-43F31436EC0E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27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965D87DB-5A3C-CF43-9D05-B6677706D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30A125-19BD-A141-BB0E-62D5FC633991}"/>
                  </a:ext>
                </a:extLst>
              </p:cNvPr>
              <p:cNvSpPr txBox="1"/>
              <p:nvPr/>
            </p:nvSpPr>
            <p:spPr>
              <a:xfrm>
                <a:off x="283464" y="2199952"/>
                <a:ext cx="5769864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”Autonomous system” – dynamics depend are </a:t>
                </a:r>
                <a:r>
                  <a:rPr lang="en-US" sz="2000" i="1" dirty="0"/>
                  <a:t>not</a:t>
                </a:r>
                <a:r>
                  <a:rPr lang="en-US" sz="2000" dirty="0"/>
                  <a:t> a explicit function of time.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Although there are two chemical species, this is a 1-dimensional system.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steady state values are particularly interesting in reaction networks.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Suffices to consider the steady state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system is linear.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30A125-19BD-A141-BB0E-62D5FC633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64" y="2199952"/>
                <a:ext cx="5769864" cy="2554545"/>
              </a:xfrm>
              <a:prstGeom prst="rect">
                <a:avLst/>
              </a:prstGeom>
              <a:blipFill>
                <a:blip r:embed="rId8"/>
                <a:stretch>
                  <a:fillRect l="-879" t="-1485" b="-3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/>
              <p:nvPr/>
            </p:nvSpPr>
            <p:spPr>
              <a:xfrm>
                <a:off x="1794300" y="863138"/>
                <a:ext cx="3518188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00" y="863138"/>
                <a:ext cx="3518188" cy="618246"/>
              </a:xfrm>
              <a:prstGeom prst="rect">
                <a:avLst/>
              </a:prstGeom>
              <a:blipFill>
                <a:blip r:embed="rId9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A05A3DFD-B2DB-7144-B9D9-6AB818DCB121}"/>
              </a:ext>
            </a:extLst>
          </p:cNvPr>
          <p:cNvGrpSpPr/>
          <p:nvPr/>
        </p:nvGrpSpPr>
        <p:grpSpPr>
          <a:xfrm>
            <a:off x="5958039" y="742518"/>
            <a:ext cx="2690258" cy="2494458"/>
            <a:chOff x="307728" y="1620869"/>
            <a:chExt cx="3290092" cy="3128566"/>
          </a:xfrm>
        </p:grpSpPr>
        <p:pic>
          <p:nvPicPr>
            <p:cNvPr id="30" name="Picture 29" descr="Chart&#10;&#10;Description automatically generated">
              <a:extLst>
                <a:ext uri="{FF2B5EF4-FFF2-40B4-BE49-F238E27FC236}">
                  <a16:creationId xmlns:a16="http://schemas.microsoft.com/office/drawing/2014/main" id="{3B420D1F-AAC3-974F-A38D-A69F0543A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7728" y="1620869"/>
              <a:ext cx="3278737" cy="3128566"/>
            </a:xfrm>
            <a:prstGeom prst="rect">
              <a:avLst/>
            </a:prstGeom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95B09D7-DB82-874A-8BB8-7E26244CCB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881" y="3118449"/>
              <a:ext cx="2662566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71AC967-8D33-4249-9BD9-3A785DDE531E}"/>
                    </a:ext>
                  </a:extLst>
                </p:cNvPr>
                <p:cNvSpPr txBox="1"/>
                <p:nvPr/>
              </p:nvSpPr>
              <p:spPr>
                <a:xfrm>
                  <a:off x="1064334" y="3405940"/>
                  <a:ext cx="2533486" cy="3860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Steady state value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71AC967-8D33-4249-9BD9-3A785DDE53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334" y="3405940"/>
                  <a:ext cx="2533486" cy="386016"/>
                </a:xfrm>
                <a:prstGeom prst="rect">
                  <a:avLst/>
                </a:prstGeom>
                <a:blipFill>
                  <a:blip r:embed="rId11"/>
                  <a:stretch>
                    <a:fillRect l="-606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CF76E17-3D35-AA42-895E-43C298320B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08033" y="3185152"/>
              <a:ext cx="437131" cy="3027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367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Time Series to Phase Portrait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76EF755D-3778-6E46-8798-110A7486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64" y="1539548"/>
            <a:ext cx="3746602" cy="272648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ADCD5-EA9D-4342-BCB9-94C54CE27DD1}"/>
              </a:ext>
            </a:extLst>
          </p:cNvPr>
          <p:cNvGrpSpPr/>
          <p:nvPr/>
        </p:nvGrpSpPr>
        <p:grpSpPr>
          <a:xfrm>
            <a:off x="457200" y="647632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8F1479-E468-284E-80B6-43F31436EC0E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27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965D87DB-5A3C-CF43-9D05-B6677706D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3B420D1F-AAC3-974F-A38D-A69F0543A6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34" y="1405211"/>
            <a:ext cx="3278737" cy="31285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30A125-19BD-A141-BB0E-62D5FC633991}"/>
              </a:ext>
            </a:extLst>
          </p:cNvPr>
          <p:cNvSpPr txBox="1"/>
          <p:nvPr/>
        </p:nvSpPr>
        <p:spPr>
          <a:xfrm>
            <a:off x="506134" y="4578873"/>
            <a:ext cx="82189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Phase Portraits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1-dimensional system: Plot derivative of state variable against its value.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Possible because system is autonomous.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Fixed point </a:t>
            </a:r>
            <a:r>
              <a:rPr lang="en-US" dirty="0"/>
              <a:t>occurs when plot intersects y =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 point is stable (</a:t>
            </a:r>
            <a:r>
              <a:rPr lang="en-US" b="1" dirty="0"/>
              <a:t>steady state</a:t>
            </a:r>
            <a:r>
              <a:rPr lang="en-US" dirty="0"/>
              <a:t>) if movement away results in going back.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/>
              <p:nvPr/>
            </p:nvSpPr>
            <p:spPr>
              <a:xfrm>
                <a:off x="1794300" y="768252"/>
                <a:ext cx="3518188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00" y="768252"/>
                <a:ext cx="3518188" cy="618246"/>
              </a:xfrm>
              <a:prstGeom prst="rect">
                <a:avLst/>
              </a:prstGeom>
              <a:blipFill>
                <a:blip r:embed="rId10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9CBA04-EE33-F444-AEF2-E5F8A62BBD4E}"/>
              </a:ext>
            </a:extLst>
          </p:cNvPr>
          <p:cNvCxnSpPr>
            <a:cxnSpLocks/>
          </p:cNvCxnSpPr>
          <p:nvPr/>
        </p:nvCxnSpPr>
        <p:spPr>
          <a:xfrm>
            <a:off x="6764565" y="2631059"/>
            <a:ext cx="0" cy="128234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95B09D7-DB82-874A-8BB8-7E26244CCB7D}"/>
              </a:ext>
            </a:extLst>
          </p:cNvPr>
          <p:cNvCxnSpPr>
            <a:cxnSpLocks/>
          </p:cNvCxnSpPr>
          <p:nvPr/>
        </p:nvCxnSpPr>
        <p:spPr>
          <a:xfrm flipH="1">
            <a:off x="1012287" y="2902791"/>
            <a:ext cx="2662566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/>
              <p:nvPr/>
            </p:nvSpPr>
            <p:spPr>
              <a:xfrm>
                <a:off x="1262740" y="3190282"/>
                <a:ext cx="2349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Steady state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740" y="3190282"/>
                <a:ext cx="2349874" cy="338554"/>
              </a:xfrm>
              <a:prstGeom prst="rect">
                <a:avLst/>
              </a:prstGeom>
              <a:blipFill>
                <a:blip r:embed="rId11"/>
                <a:stretch>
                  <a:fillRect l="-1613" t="-7407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F76E17-3D35-AA42-895E-43C298320B14}"/>
              </a:ext>
            </a:extLst>
          </p:cNvPr>
          <p:cNvCxnSpPr>
            <a:cxnSpLocks/>
          </p:cNvCxnSpPr>
          <p:nvPr/>
        </p:nvCxnSpPr>
        <p:spPr>
          <a:xfrm flipH="1" flipV="1">
            <a:off x="1906439" y="2969494"/>
            <a:ext cx="437131" cy="302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C11F42-9C0B-034F-B868-EB4731E3D181}"/>
              </a:ext>
            </a:extLst>
          </p:cNvPr>
          <p:cNvCxnSpPr/>
          <p:nvPr/>
        </p:nvCxnSpPr>
        <p:spPr>
          <a:xfrm>
            <a:off x="6211019" y="3830126"/>
            <a:ext cx="457200" cy="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5B74AF-2B86-EF40-8DF0-E67CF10736D3}"/>
              </a:ext>
            </a:extLst>
          </p:cNvPr>
          <p:cNvCxnSpPr>
            <a:cxnSpLocks/>
          </p:cNvCxnSpPr>
          <p:nvPr/>
        </p:nvCxnSpPr>
        <p:spPr>
          <a:xfrm flipH="1">
            <a:off x="6840749" y="3831838"/>
            <a:ext cx="457199" cy="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8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781"/>
            <a:ext cx="8229600" cy="838200"/>
          </a:xfrm>
        </p:spPr>
        <p:txBody>
          <a:bodyPr/>
          <a:lstStyle/>
          <a:p>
            <a:r>
              <a:rPr lang="en-US" dirty="0"/>
              <a:t>Calculating Fixed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97321"/>
                <a:ext cx="8229600" cy="9795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Fixed point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97321"/>
                <a:ext cx="8229600" cy="979539"/>
              </a:xfrm>
              <a:blipFill>
                <a:blip r:embed="rId2"/>
                <a:stretch>
                  <a:fillRect l="-1852" t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/>
              <p:nvPr/>
            </p:nvSpPr>
            <p:spPr>
              <a:xfrm>
                <a:off x="3505200" y="1544130"/>
                <a:ext cx="1790747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544130"/>
                <a:ext cx="1790747" cy="725070"/>
              </a:xfrm>
              <a:prstGeom prst="rect">
                <a:avLst/>
              </a:prstGeom>
              <a:blipFill>
                <a:blip r:embed="rId3"/>
                <a:stretch>
                  <a:fillRect l="-15493" t="-118966" b="-18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/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E9F818-1D5A-E34E-82C7-794F499B01F9}"/>
                  </a:ext>
                </a:extLst>
              </p:cNvPr>
              <p:cNvSpPr txBox="1"/>
              <p:nvPr/>
            </p:nvSpPr>
            <p:spPr>
              <a:xfrm>
                <a:off x="662838" y="4588547"/>
                <a:ext cx="2078967" cy="597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=0.44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E9F818-1D5A-E34E-82C7-794F499B0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38" y="4588547"/>
                <a:ext cx="2078967" cy="597664"/>
              </a:xfrm>
              <a:prstGeom prst="rect">
                <a:avLst/>
              </a:prstGeom>
              <a:blipFill>
                <a:blip r:embed="rId5"/>
                <a:stretch>
                  <a:fillRect l="-1818" t="-4167" r="-121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7A0938-19B6-D64D-8BF1-37A18C772732}"/>
                  </a:ext>
                </a:extLst>
              </p:cNvPr>
              <p:cNvSpPr txBox="1"/>
              <p:nvPr/>
            </p:nvSpPr>
            <p:spPr>
              <a:xfrm>
                <a:off x="634224" y="3892114"/>
                <a:ext cx="175464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7A0938-19B6-D64D-8BF1-37A18C772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24" y="3892114"/>
                <a:ext cx="1754648" cy="520399"/>
              </a:xfrm>
              <a:prstGeom prst="rect">
                <a:avLst/>
              </a:prstGeom>
              <a:blipFill>
                <a:blip r:embed="rId6"/>
                <a:stretch>
                  <a:fillRect l="-1429" t="-4762" r="-2143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/>
              <p:nvPr/>
            </p:nvSpPr>
            <p:spPr>
              <a:xfrm>
                <a:off x="358179" y="2902346"/>
                <a:ext cx="4324718" cy="864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79" y="2902346"/>
                <a:ext cx="4324718" cy="864532"/>
              </a:xfrm>
              <a:prstGeom prst="rect">
                <a:avLst/>
              </a:prstGeom>
              <a:blipFill>
                <a:blip r:embed="rId7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746F7B6-6003-9F4E-BC8C-70AF4E5844D9}"/>
              </a:ext>
            </a:extLst>
          </p:cNvPr>
          <p:cNvGrpSpPr/>
          <p:nvPr/>
        </p:nvGrpSpPr>
        <p:grpSpPr>
          <a:xfrm>
            <a:off x="5228351" y="3027582"/>
            <a:ext cx="3281425" cy="2913158"/>
            <a:chOff x="4891264" y="1539548"/>
            <a:chExt cx="3746602" cy="2726487"/>
          </a:xfrm>
        </p:grpSpPr>
        <p:pic>
          <p:nvPicPr>
            <p:cNvPr id="23" name="Picture 22" descr="Chart, line chart&#10;&#10;Description automatically generated">
              <a:extLst>
                <a:ext uri="{FF2B5EF4-FFF2-40B4-BE49-F238E27FC236}">
                  <a16:creationId xmlns:a16="http://schemas.microsoft.com/office/drawing/2014/main" id="{44541606-F291-D248-9F34-1E6B665DC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91264" y="1539548"/>
              <a:ext cx="3746602" cy="2726487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56CF564-4E39-AC49-82E9-2B29C422C15C}"/>
                </a:ext>
              </a:extLst>
            </p:cNvPr>
            <p:cNvCxnSpPr>
              <a:cxnSpLocks/>
            </p:cNvCxnSpPr>
            <p:nvPr/>
          </p:nvCxnSpPr>
          <p:spPr>
            <a:xfrm>
              <a:off x="6764565" y="2631059"/>
              <a:ext cx="0" cy="1282349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0255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30A5-18CA-504D-BA18-76C7EEDF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Pathway is a Linear System</a:t>
            </a:r>
            <a:br>
              <a:rPr lang="en-US" dirty="0"/>
            </a:br>
            <a:r>
              <a:rPr lang="en-US" dirty="0"/>
              <a:t>(With Mass Action Kinetics)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5D4D73-5DA0-8D4B-9FE6-7B3C924F26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6924" y="2522723"/>
                <a:ext cx="1699404" cy="5952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5D4D73-5DA0-8D4B-9FE6-7B3C924F26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6924" y="2522723"/>
                <a:ext cx="1699404" cy="595225"/>
              </a:xfr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82CC-1AEE-DE4A-92ED-7FB769C451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4A4E9-ECE2-8242-A0BA-67DB7D75CA5A}"/>
                  </a:ext>
                </a:extLst>
              </p:cNvPr>
              <p:cNvSpPr txBox="1"/>
              <p:nvPr/>
            </p:nvSpPr>
            <p:spPr>
              <a:xfrm>
                <a:off x="1768414" y="2354529"/>
                <a:ext cx="12091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4A4E9-ECE2-8242-A0BA-67DB7D75C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414" y="2354529"/>
                <a:ext cx="120914" cy="276999"/>
              </a:xfrm>
              <a:prstGeom prst="rect">
                <a:avLst/>
              </a:prstGeom>
              <a:blipFill>
                <a:blip r:embed="rId4"/>
                <a:stretch>
                  <a:fillRect l="-70000" r="-120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0DAD800-5B29-364F-8983-62363E298A37}"/>
              </a:ext>
            </a:extLst>
          </p:cNvPr>
          <p:cNvGrpSpPr/>
          <p:nvPr/>
        </p:nvGrpSpPr>
        <p:grpSpPr>
          <a:xfrm>
            <a:off x="678613" y="4123926"/>
            <a:ext cx="2332013" cy="699221"/>
            <a:chOff x="1187568" y="3205661"/>
            <a:chExt cx="2332013" cy="699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FFAEE04F-6BC7-E04D-8CA6-39E59BF2695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FFAEE04F-6BC7-E04D-8CA6-39E59BF26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  <a:blipFill>
                  <a:blip r:embed="rId5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5F464A-E587-924C-85EA-050E74971106}"/>
                    </a:ext>
                  </a:extLst>
                </p:cNvPr>
                <p:cNvSpPr txBox="1"/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5F464A-E587-924C-85EA-050E7497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70000" r="-310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C09337-B324-F04C-A3B4-7FD3AB50C566}"/>
              </a:ext>
            </a:extLst>
          </p:cNvPr>
          <p:cNvGrpSpPr/>
          <p:nvPr/>
        </p:nvGrpSpPr>
        <p:grpSpPr>
          <a:xfrm>
            <a:off x="1840450" y="3407754"/>
            <a:ext cx="91440" cy="396240"/>
            <a:chOff x="1840450" y="3030721"/>
            <a:chExt cx="91440" cy="3962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8E6BF5C-49B8-874A-99C2-B44C0D332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3AB035-D630-3B46-9CD2-61DCF33CC6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1C0DB29-49F1-0146-8BCD-28B1D5A3C1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E5E7E7-1938-4246-B430-427BC937F141}"/>
                  </a:ext>
                </a:extLst>
              </p:cNvPr>
              <p:cNvSpPr txBox="1"/>
              <p:nvPr/>
            </p:nvSpPr>
            <p:spPr>
              <a:xfrm>
                <a:off x="4269179" y="2469726"/>
                <a:ext cx="1778372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E5E7E7-1938-4246-B430-427BC937F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79" y="2469726"/>
                <a:ext cx="1778372" cy="701218"/>
              </a:xfrm>
              <a:prstGeom prst="rect">
                <a:avLst/>
              </a:prstGeom>
              <a:blipFill>
                <a:blip r:embed="rId7"/>
                <a:stretch>
                  <a:fillRect l="-3546" t="-3571" r="-70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89F467-9271-9D4C-A611-DB17A52A4D13}"/>
                  </a:ext>
                </a:extLst>
              </p:cNvPr>
              <p:cNvSpPr txBox="1"/>
              <p:nvPr/>
            </p:nvSpPr>
            <p:spPr>
              <a:xfrm>
                <a:off x="4257676" y="4122927"/>
                <a:ext cx="4107791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89F467-9271-9D4C-A611-DB17A52A4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76" y="4122927"/>
                <a:ext cx="4107791" cy="701218"/>
              </a:xfrm>
              <a:prstGeom prst="rect">
                <a:avLst/>
              </a:prstGeom>
              <a:blipFill>
                <a:blip r:embed="rId8"/>
                <a:stretch>
                  <a:fillRect l="-1235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5F3F9F6-320C-1341-8824-C4B7A34AD6A3}"/>
              </a:ext>
            </a:extLst>
          </p:cNvPr>
          <p:cNvSpPr txBox="1"/>
          <p:nvPr/>
        </p:nvSpPr>
        <p:spPr>
          <a:xfrm>
            <a:off x="816634" y="1846052"/>
            <a:ext cx="2350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50E4A3-2A7C-7B4E-B5A9-93EA3388CBA4}"/>
              </a:ext>
            </a:extLst>
          </p:cNvPr>
          <p:cNvSpPr txBox="1"/>
          <p:nvPr/>
        </p:nvSpPr>
        <p:spPr>
          <a:xfrm>
            <a:off x="4111030" y="1840527"/>
            <a:ext cx="2832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Differential Equations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F58E7F-5CD3-8B4C-BE63-560D70B154A2}"/>
              </a:ext>
            </a:extLst>
          </p:cNvPr>
          <p:cNvGrpSpPr/>
          <p:nvPr/>
        </p:nvGrpSpPr>
        <p:grpSpPr>
          <a:xfrm>
            <a:off x="4572000" y="3407754"/>
            <a:ext cx="91440" cy="396240"/>
            <a:chOff x="1840450" y="3030721"/>
            <a:chExt cx="91440" cy="3962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9F36B9-158A-9B4F-9C9D-250AA6F32A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1297FA9-3144-D94F-84C6-1F94DB94E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0226ED0-6337-4843-9DC0-A5C007F2D1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157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154819</TotalTime>
  <Words>2318</Words>
  <Application>Microsoft Macintosh PowerPoint</Application>
  <PresentationFormat>On-screen Show (4:3)</PresentationFormat>
  <Paragraphs>390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Cambria Math</vt:lpstr>
      <vt:lpstr>Courier New</vt:lpstr>
      <vt:lpstr>Office Theme</vt:lpstr>
      <vt:lpstr>BIOE 498 / BIOE 599: Computational Systems Biology for Medical Applications   Lecture 2: Reaction Networks as  Dynamical Systems  </vt:lpstr>
      <vt:lpstr>G.P.E. Box (Famous Statistician)</vt:lpstr>
      <vt:lpstr>Glycolytic Oscillations in Yeast*</vt:lpstr>
      <vt:lpstr>Dynamical Systems*</vt:lpstr>
      <vt:lpstr>From Reactions to Dynamical System</vt:lpstr>
      <vt:lpstr>Observations</vt:lpstr>
      <vt:lpstr>From Time Series to Phase Portrait</vt:lpstr>
      <vt:lpstr>Calculating Fixed Points</vt:lpstr>
      <vt:lpstr>Linear Pathway is a Linear System (With Mass Action Kinetics)</vt:lpstr>
      <vt:lpstr>Linear Differential Equations</vt:lpstr>
      <vt:lpstr>Solving Linear Systems</vt:lpstr>
      <vt:lpstr>Fixed Points for 2d Linear Systems</vt:lpstr>
      <vt:lpstr>Beyond Linear Models</vt:lpstr>
      <vt:lpstr>Example of Nonlinear Kinetics Yeast adaptation to glucose scarcity</vt:lpstr>
      <vt:lpstr>Modeling the lac Operon</vt:lpstr>
      <vt:lpstr>Fixed Points in lac operon Model </vt:lpstr>
      <vt:lpstr>Characterizing Fixed Point(s)</vt:lpstr>
      <vt:lpstr>Linearization: 1</vt:lpstr>
      <vt:lpstr>Linearization: 2</vt:lpstr>
      <vt:lpstr>Phase Portrait For lac Operon Model</vt:lpstr>
      <vt:lpstr>PowerPoint Presentation</vt:lpstr>
      <vt:lpstr>Effect of Simulation Parameters (Wolf)</vt:lpstr>
      <vt:lpstr>Bifurcations and Bifurcation Plots</vt:lpstr>
      <vt:lpstr>Stochastic Models</vt:lpstr>
      <vt:lpstr>Markov Model Core Concepts</vt:lpstr>
      <vt:lpstr>Markov Model Example: </vt:lpstr>
      <vt:lpstr>Deterministic vs. Stochastic Model</vt:lpstr>
      <vt:lpstr>Effect of the Number of Molecules</vt:lpstr>
      <vt:lpstr>Markov Model Example: </vt:lpstr>
      <vt:lpstr>Key Concepts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2483</cp:revision>
  <dcterms:created xsi:type="dcterms:W3CDTF">2008-11-04T22:35:39Z</dcterms:created>
  <dcterms:modified xsi:type="dcterms:W3CDTF">2021-01-04T17:02:56Z</dcterms:modified>
</cp:coreProperties>
</file>